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317" r:id="rId17"/>
    <p:sldId id="271" r:id="rId18"/>
    <p:sldId id="272" r:id="rId19"/>
    <p:sldId id="273" r:id="rId20"/>
    <p:sldId id="274" r:id="rId21"/>
    <p:sldId id="276" r:id="rId22"/>
    <p:sldId id="277" r:id="rId23"/>
    <p:sldId id="305" r:id="rId24"/>
    <p:sldId id="278" r:id="rId25"/>
    <p:sldId id="279" r:id="rId26"/>
    <p:sldId id="281" r:id="rId27"/>
    <p:sldId id="283" r:id="rId28"/>
    <p:sldId id="284" r:id="rId29"/>
    <p:sldId id="285" r:id="rId30"/>
    <p:sldId id="286" r:id="rId31"/>
    <p:sldId id="293" r:id="rId32"/>
    <p:sldId id="294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313" r:id="rId41"/>
    <p:sldId id="314" r:id="rId42"/>
    <p:sldId id="315" r:id="rId43"/>
    <p:sldId id="316" r:id="rId44"/>
    <p:sldId id="295" r:id="rId45"/>
    <p:sldId id="300" r:id="rId46"/>
    <p:sldId id="301" r:id="rId47"/>
    <p:sldId id="302" r:id="rId48"/>
    <p:sldId id="303" r:id="rId49"/>
    <p:sldId id="304" r:id="rId50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00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1" autoAdjust="0"/>
    <p:restoredTop sz="94660"/>
  </p:normalViewPr>
  <p:slideViewPr>
    <p:cSldViewPr>
      <p:cViewPr varScale="1">
        <p:scale>
          <a:sx n="70" d="100"/>
          <a:sy n="70" d="100"/>
        </p:scale>
        <p:origin x="1398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47" y="1122363"/>
            <a:ext cx="7773308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347" y="3602038"/>
            <a:ext cx="777330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106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4289373"/>
            <a:ext cx="7775673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621322"/>
            <a:ext cx="7775673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74499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11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4204820"/>
            <a:ext cx="776532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850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4204821"/>
            <a:ext cx="776532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5245" y="641749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46721" y="307337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553933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2126943"/>
            <a:ext cx="7766495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650556"/>
            <a:ext cx="776532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8650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609601"/>
            <a:ext cx="776532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88320"/>
            <a:ext cx="2474217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911624"/>
            <a:ext cx="2474217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8" y="2088320"/>
            <a:ext cx="2473919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59" y="2911624"/>
            <a:ext cx="247486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088320"/>
            <a:ext cx="246840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0" y="2911624"/>
            <a:ext cx="2468408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978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7" y="3989147"/>
            <a:ext cx="247421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5" y="2092235"/>
            <a:ext cx="2205038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7" y="4565409"/>
            <a:ext cx="2474216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6" y="3989147"/>
            <a:ext cx="247423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092235"/>
            <a:ext cx="2197894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565408"/>
            <a:ext cx="2475252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989147"/>
            <a:ext cx="246742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3" y="2092235"/>
            <a:ext cx="219908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4565410"/>
            <a:ext cx="2470694" cy="122579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884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669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0"/>
            <a:ext cx="1906993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6" y="609600"/>
            <a:ext cx="5744029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61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972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657227"/>
            <a:ext cx="7300134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3602039"/>
            <a:ext cx="7300134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476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2088320"/>
            <a:ext cx="3829503" cy="370288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2" y="2088320"/>
            <a:ext cx="3820616" cy="370288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752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5427" y="2088320"/>
            <a:ext cx="3600326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912232"/>
            <a:ext cx="3830406" cy="287896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9230" y="2088320"/>
            <a:ext cx="3591437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912232"/>
            <a:ext cx="3821518" cy="287896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57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2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74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2949178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8" y="609600"/>
            <a:ext cx="4642119" cy="5181600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971801"/>
            <a:ext cx="2949178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919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416760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49932" y="758881"/>
            <a:ext cx="2966938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971800"/>
            <a:ext cx="4171242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029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143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65185" y="6542023"/>
            <a:ext cx="10985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Page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No:</a:t>
            </a: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01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685347" y="838200"/>
            <a:ext cx="7773308" cy="2387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WELCOME</a:t>
            </a:r>
            <a:r>
              <a:rPr spc="-175" dirty="0"/>
              <a:t> </a:t>
            </a:r>
            <a:r>
              <a:rPr spc="-180" dirty="0"/>
              <a:t>TO  </a:t>
            </a:r>
            <a:r>
              <a:rPr spc="-5" dirty="0"/>
              <a:t>OUR  PROJECT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PRESENTATION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600466"/>
            <a:ext cx="418846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0" spc="-25" dirty="0">
                <a:solidFill>
                  <a:srgbClr val="8FC224"/>
                </a:solidFill>
                <a:latin typeface="Sitka Subheading" panose="02000505000000020004" pitchFamily="2" charset="0"/>
                <a:cs typeface="Trebuchet MS"/>
              </a:rPr>
              <a:t>Our</a:t>
            </a:r>
            <a:r>
              <a:rPr sz="4000" b="0" spc="-35" dirty="0">
                <a:solidFill>
                  <a:srgbClr val="8FC224"/>
                </a:solidFill>
                <a:latin typeface="Sitka Subheading" panose="02000505000000020004" pitchFamily="2" charset="0"/>
                <a:cs typeface="Trebuchet MS"/>
              </a:rPr>
              <a:t> </a:t>
            </a:r>
            <a:r>
              <a:rPr sz="4000" b="0" spc="-5" dirty="0">
                <a:solidFill>
                  <a:srgbClr val="8FC224"/>
                </a:solidFill>
                <a:latin typeface="Sitka Subheading" panose="02000505000000020004" pitchFamily="2" charset="0"/>
                <a:cs typeface="Trebuchet MS"/>
              </a:rPr>
              <a:t>System</a:t>
            </a:r>
            <a:endParaRPr sz="4000" dirty="0">
              <a:latin typeface="Sitka Subheading" panose="02000505000000020004" pitchFamily="2" charset="0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340" y="2187955"/>
            <a:ext cx="6703060" cy="2816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75310" indent="-343535">
              <a:lnSpc>
                <a:spcPct val="100000"/>
              </a:lnSpc>
              <a:spcBef>
                <a:spcPts val="100"/>
              </a:spcBef>
              <a:tabLst>
                <a:tab pos="355600" algn="l"/>
              </a:tabLst>
            </a:pPr>
            <a:r>
              <a:rPr sz="2800" spc="235" dirty="0">
                <a:solidFill>
                  <a:srgbClr val="90C225"/>
                </a:solidFill>
                <a:latin typeface="Arial"/>
                <a:cs typeface="Arial"/>
              </a:rPr>
              <a:t>	</a:t>
            </a: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Our System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is an e-commerce </a:t>
            </a: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website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from where  people can buy products</a:t>
            </a:r>
            <a:r>
              <a:rPr sz="28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online.</a:t>
            </a:r>
            <a:endParaRPr sz="2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800" dirty="0">
              <a:latin typeface="Trebuchet MS"/>
              <a:cs typeface="Trebuchet MS"/>
            </a:endParaRPr>
          </a:p>
          <a:p>
            <a:pPr marL="355600" marR="5080" indent="-343535">
              <a:lnSpc>
                <a:spcPct val="100000"/>
              </a:lnSpc>
              <a:spcBef>
                <a:spcPts val="1714"/>
              </a:spcBef>
              <a:tabLst>
                <a:tab pos="355600" algn="l"/>
              </a:tabLst>
            </a:pPr>
            <a:r>
              <a:rPr sz="2800" spc="235" dirty="0">
                <a:solidFill>
                  <a:srgbClr val="90C225"/>
                </a:solidFill>
                <a:latin typeface="Arial"/>
                <a:cs typeface="Arial"/>
              </a:rPr>
              <a:t>	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Admin monitors the activity of the users and checks the 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transactions.</a:t>
            </a:r>
            <a:endParaRPr sz="2800" dirty="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0200" y="956023"/>
            <a:ext cx="6065751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92D050"/>
                </a:solidFill>
              </a:rPr>
              <a:t>Background</a:t>
            </a:r>
            <a:r>
              <a:rPr sz="3200" spc="-95" dirty="0">
                <a:solidFill>
                  <a:srgbClr val="92D050"/>
                </a:solidFill>
              </a:rPr>
              <a:t> </a:t>
            </a:r>
            <a:r>
              <a:rPr sz="3200" spc="-5" dirty="0">
                <a:solidFill>
                  <a:srgbClr val="92D050"/>
                </a:solidFill>
              </a:rPr>
              <a:t>Study</a:t>
            </a:r>
            <a:endParaRPr sz="3200" dirty="0">
              <a:solidFill>
                <a:srgbClr val="92D05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0768" y="2133600"/>
            <a:ext cx="30454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2400" b="1" dirty="0">
                <a:solidFill>
                  <a:srgbClr val="FFFFFF"/>
                </a:solidFill>
                <a:latin typeface="Trebuchet MS"/>
                <a:cs typeface="Trebuchet MS"/>
              </a:rPr>
              <a:t>Present</a:t>
            </a:r>
            <a:r>
              <a:rPr sz="2400" b="1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Trebuchet MS"/>
                <a:cs typeface="Trebuchet MS"/>
              </a:rPr>
              <a:t>System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6293" y="3200400"/>
            <a:ext cx="5673725" cy="1689565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2250" spc="380" dirty="0">
                <a:solidFill>
                  <a:srgbClr val="90C225"/>
                </a:solidFill>
                <a:latin typeface="Agency FB" panose="020B0503020202020204" pitchFamily="34" charset="0"/>
                <a:cs typeface="Arial"/>
              </a:rPr>
              <a:t> </a:t>
            </a:r>
            <a:r>
              <a:rPr sz="2800" spc="-5" dirty="0">
                <a:solidFill>
                  <a:srgbClr val="FFFFFF"/>
                </a:solidFill>
                <a:latin typeface="Agency FB" panose="020B0503020202020204" pitchFamily="34" charset="0"/>
                <a:cs typeface="Trebuchet MS"/>
              </a:rPr>
              <a:t>It is a </a:t>
            </a:r>
            <a:r>
              <a:rPr sz="2800" spc="-10" dirty="0">
                <a:solidFill>
                  <a:srgbClr val="FFFFFF"/>
                </a:solidFill>
                <a:latin typeface="Agency FB" panose="020B0503020202020204" pitchFamily="34" charset="0"/>
                <a:cs typeface="Trebuchet MS"/>
              </a:rPr>
              <a:t>time consuming</a:t>
            </a:r>
            <a:r>
              <a:rPr sz="2800" spc="-270" dirty="0">
                <a:solidFill>
                  <a:srgbClr val="FFFFFF"/>
                </a:solidFill>
                <a:latin typeface="Agency FB" panose="020B0503020202020204" pitchFamily="34" charset="0"/>
                <a:cs typeface="Trebuchet MS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gency FB" panose="020B0503020202020204" pitchFamily="34" charset="0"/>
                <a:cs typeface="Trebuchet MS"/>
              </a:rPr>
              <a:t>process.</a:t>
            </a:r>
            <a:endParaRPr sz="2800" dirty="0">
              <a:latin typeface="Agency FB" panose="020B0503020202020204" pitchFamily="34" charset="0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2250" spc="380" dirty="0">
                <a:solidFill>
                  <a:srgbClr val="90C225"/>
                </a:solidFill>
                <a:latin typeface="Agency FB" panose="020B0503020202020204" pitchFamily="34" charset="0"/>
                <a:cs typeface="Arial"/>
              </a:rPr>
              <a:t> </a:t>
            </a:r>
            <a:r>
              <a:rPr sz="2800" spc="-5" dirty="0">
                <a:solidFill>
                  <a:srgbClr val="FFFFFF"/>
                </a:solidFill>
                <a:latin typeface="Agency FB" panose="020B0503020202020204" pitchFamily="34" charset="0"/>
                <a:cs typeface="Trebuchet MS"/>
              </a:rPr>
              <a:t>It is</a:t>
            </a:r>
            <a:r>
              <a:rPr sz="2800" spc="-300" dirty="0">
                <a:solidFill>
                  <a:srgbClr val="FFFFFF"/>
                </a:solidFill>
                <a:latin typeface="Agency FB" panose="020B0503020202020204" pitchFamily="34" charset="0"/>
                <a:cs typeface="Trebuchet MS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gency FB" panose="020B0503020202020204" pitchFamily="34" charset="0"/>
                <a:cs typeface="Trebuchet MS"/>
              </a:rPr>
              <a:t>manual.</a:t>
            </a:r>
            <a:endParaRPr sz="2800" dirty="0">
              <a:latin typeface="Agency FB" panose="020B0503020202020204" pitchFamily="34" charset="0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2250" spc="380" dirty="0">
                <a:solidFill>
                  <a:srgbClr val="90C225"/>
                </a:solidFill>
                <a:latin typeface="Agency FB" panose="020B0503020202020204" pitchFamily="34" charset="0"/>
                <a:cs typeface="Arial"/>
              </a:rPr>
              <a:t> </a:t>
            </a:r>
            <a:r>
              <a:rPr sz="2800" spc="-5" dirty="0">
                <a:solidFill>
                  <a:srgbClr val="FFFFFF"/>
                </a:solidFill>
                <a:latin typeface="Agency FB" panose="020B0503020202020204" pitchFamily="34" charset="0"/>
                <a:cs typeface="Trebuchet MS"/>
              </a:rPr>
              <a:t>It </a:t>
            </a:r>
            <a:r>
              <a:rPr sz="2800" spc="-10" dirty="0">
                <a:solidFill>
                  <a:srgbClr val="FFFFFF"/>
                </a:solidFill>
                <a:latin typeface="Agency FB" panose="020B0503020202020204" pitchFamily="34" charset="0"/>
                <a:cs typeface="Trebuchet MS"/>
              </a:rPr>
              <a:t>is maintain </a:t>
            </a:r>
            <a:r>
              <a:rPr sz="2800" spc="-5" dirty="0">
                <a:solidFill>
                  <a:srgbClr val="FFFFFF"/>
                </a:solidFill>
                <a:latin typeface="Agency FB" panose="020B0503020202020204" pitchFamily="34" charset="0"/>
                <a:cs typeface="Trebuchet MS"/>
              </a:rPr>
              <a:t>by several</a:t>
            </a:r>
            <a:r>
              <a:rPr sz="2800" spc="-290" dirty="0">
                <a:solidFill>
                  <a:srgbClr val="FFFFFF"/>
                </a:solidFill>
                <a:latin typeface="Agency FB" panose="020B0503020202020204" pitchFamily="34" charset="0"/>
                <a:cs typeface="Trebuchet MS"/>
              </a:rPr>
              <a:t> </a:t>
            </a:r>
            <a:r>
              <a:rPr sz="2800" spc="-70" dirty="0">
                <a:solidFill>
                  <a:srgbClr val="FFFFFF"/>
                </a:solidFill>
                <a:latin typeface="Agency FB" panose="020B0503020202020204" pitchFamily="34" charset="0"/>
                <a:cs typeface="Trebuchet MS"/>
              </a:rPr>
              <a:t>workers</a:t>
            </a:r>
            <a:r>
              <a:rPr sz="2800" spc="-70" dirty="0" smtClean="0">
                <a:solidFill>
                  <a:srgbClr val="FFFFFF"/>
                </a:solidFill>
                <a:latin typeface="Agency FB" panose="020B0503020202020204" pitchFamily="34" charset="0"/>
                <a:cs typeface="Trebuchet MS"/>
              </a:rPr>
              <a:t>.</a:t>
            </a:r>
            <a:endParaRPr sz="2800" dirty="0">
              <a:latin typeface="Agency FB" panose="020B0503020202020204" pitchFamily="34" charset="0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65185" y="6486245"/>
            <a:ext cx="10985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Page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No:</a:t>
            </a: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08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81000" y="2600736"/>
            <a:ext cx="61722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C000"/>
                </a:solidFill>
                <a:latin typeface="Trebuchet MS"/>
                <a:cs typeface="Trebuchet MS"/>
              </a:rPr>
              <a:t>The </a:t>
            </a:r>
            <a:r>
              <a:rPr sz="2400" spc="-5" dirty="0">
                <a:solidFill>
                  <a:srgbClr val="FFC000"/>
                </a:solidFill>
                <a:latin typeface="Trebuchet MS"/>
                <a:cs typeface="Trebuchet MS"/>
              </a:rPr>
              <a:t>key objective to support the </a:t>
            </a:r>
            <a:r>
              <a:rPr sz="2400" dirty="0">
                <a:solidFill>
                  <a:srgbClr val="FFC000"/>
                </a:solidFill>
                <a:latin typeface="Trebuchet MS"/>
                <a:cs typeface="Trebuchet MS"/>
              </a:rPr>
              <a:t>aims </a:t>
            </a:r>
            <a:r>
              <a:rPr sz="2400" spc="-5" dirty="0">
                <a:solidFill>
                  <a:srgbClr val="FFC000"/>
                </a:solidFill>
                <a:latin typeface="Trebuchet MS"/>
                <a:cs typeface="Trebuchet MS"/>
              </a:rPr>
              <a:t>are</a:t>
            </a:r>
            <a:r>
              <a:rPr sz="2400" spc="-3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C000"/>
                </a:solidFill>
                <a:latin typeface="Trebuchet MS"/>
                <a:cs typeface="Trebuchet MS"/>
              </a:rPr>
              <a:t>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6757" y="3733800"/>
            <a:ext cx="8042275" cy="1376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90C225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Trebuchet MS"/>
                <a:cs typeface="Trebuchet MS"/>
              </a:rPr>
              <a:t>objective of the Shopping systems is to increase the point of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customer  choice</a:t>
            </a:r>
            <a:endParaRPr sz="18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90C225"/>
                </a:solidFill>
                <a:latin typeface="Arial"/>
                <a:cs typeface="Arial"/>
              </a:rPr>
              <a:t>	</a:t>
            </a:r>
            <a:r>
              <a:rPr sz="1800" spc="-15" dirty="0">
                <a:solidFill>
                  <a:srgbClr val="FFFFFF"/>
                </a:solidFill>
                <a:latin typeface="Trebuchet MS"/>
                <a:cs typeface="Trebuchet MS"/>
              </a:rPr>
              <a:t>Reduce </a:t>
            </a:r>
            <a:r>
              <a:rPr sz="1800" spc="-5" dirty="0">
                <a:solidFill>
                  <a:srgbClr val="FFFFFF"/>
                </a:solidFill>
                <a:latin typeface="Trebuchet MS"/>
                <a:cs typeface="Trebuchet MS"/>
              </a:rPr>
              <a:t>time used in shopping</a:t>
            </a:r>
            <a:endParaRPr sz="18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sz="1450" spc="235" dirty="0">
                <a:solidFill>
                  <a:srgbClr val="90C225"/>
                </a:solidFill>
                <a:latin typeface="Arial"/>
                <a:cs typeface="Arial"/>
              </a:rPr>
              <a:t>	</a:t>
            </a:r>
            <a:r>
              <a:rPr sz="1800" spc="-5" dirty="0">
                <a:solidFill>
                  <a:srgbClr val="FFFFFF"/>
                </a:solidFill>
                <a:latin typeface="Trebuchet MS"/>
                <a:cs typeface="Trebuchet MS"/>
              </a:rPr>
              <a:t>Efficiency in buying</a:t>
            </a:r>
            <a:r>
              <a:rPr sz="18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rebuchet MS"/>
                <a:cs typeface="Trebuchet MS"/>
              </a:rPr>
              <a:t>product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69757" y="6564579"/>
            <a:ext cx="10985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Page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No:</a:t>
            </a: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09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24000" y="1295400"/>
            <a:ext cx="5257800" cy="709141"/>
          </a:xfrm>
        </p:spPr>
        <p:txBody>
          <a:bodyPr/>
          <a:lstStyle/>
          <a:p>
            <a:r>
              <a:rPr lang="en-US" dirty="0" smtClean="0"/>
              <a:t>Project Objective</a:t>
            </a:r>
            <a:endParaRPr lang="en-IN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629158"/>
            <a:ext cx="7465060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600" spc="-5" dirty="0" smtClean="0"/>
              <a:t>Project</a:t>
            </a:r>
            <a:r>
              <a:rPr lang="en-IN" sz="3600" spc="-95" dirty="0" smtClean="0"/>
              <a:t> </a:t>
            </a:r>
            <a:r>
              <a:rPr lang="en-IN" sz="3600" spc="-5" dirty="0" smtClean="0"/>
              <a:t>Goals</a:t>
            </a:r>
            <a:br>
              <a:rPr lang="en-IN" sz="3600" spc="-5" dirty="0" smtClean="0"/>
            </a:br>
            <a:r>
              <a:rPr lang="en-US" sz="3600" b="0" dirty="0" smtClean="0">
                <a:solidFill>
                  <a:srgbClr val="90C225"/>
                </a:solidFill>
                <a:latin typeface="Trebuchet MS"/>
                <a:cs typeface="Trebuchet MS"/>
              </a:rPr>
              <a:t/>
            </a:r>
            <a:br>
              <a:rPr lang="en-US" sz="3600" b="0" dirty="0" smtClean="0">
                <a:solidFill>
                  <a:srgbClr val="90C225"/>
                </a:solidFill>
                <a:latin typeface="Trebuchet MS"/>
                <a:cs typeface="Trebuchet MS"/>
              </a:rPr>
            </a:br>
            <a:r>
              <a:rPr lang="en-US" sz="3600" b="0" dirty="0" smtClean="0">
                <a:solidFill>
                  <a:srgbClr val="90C225"/>
                </a:solidFill>
                <a:latin typeface="Trebuchet MS"/>
                <a:cs typeface="Trebuchet MS"/>
              </a:rPr>
              <a:t> </a:t>
            </a:r>
            <a:r>
              <a:rPr sz="3600" b="0" dirty="0" smtClean="0">
                <a:solidFill>
                  <a:srgbClr val="90C225"/>
                </a:solidFill>
                <a:latin typeface="Trebuchet MS"/>
                <a:cs typeface="Trebuchet MS"/>
              </a:rPr>
              <a:t>Some </a:t>
            </a:r>
            <a:r>
              <a:rPr sz="3600" b="0" spc="-5" dirty="0">
                <a:solidFill>
                  <a:srgbClr val="90C225"/>
                </a:solidFill>
                <a:latin typeface="Trebuchet MS"/>
                <a:cs typeface="Trebuchet MS"/>
              </a:rPr>
              <a:t>Important</a:t>
            </a:r>
            <a:r>
              <a:rPr sz="3600" b="0" spc="-100" dirty="0">
                <a:solidFill>
                  <a:srgbClr val="90C225"/>
                </a:solidFill>
                <a:latin typeface="Trebuchet MS"/>
                <a:cs typeface="Trebuchet MS"/>
              </a:rPr>
              <a:t> </a:t>
            </a:r>
            <a:r>
              <a:rPr sz="3600" b="0" spc="-5" dirty="0">
                <a:solidFill>
                  <a:srgbClr val="90C225"/>
                </a:solidFill>
                <a:latin typeface="Trebuchet MS"/>
                <a:cs typeface="Trebuchet MS"/>
              </a:rPr>
              <a:t>Goals</a:t>
            </a:r>
            <a:endParaRPr sz="36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4516" y="2590800"/>
            <a:ext cx="2840990" cy="3492623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95"/>
              </a:spcBef>
              <a:buClr>
                <a:srgbClr val="8FC224"/>
              </a:buClr>
              <a:buSzPct val="80555"/>
              <a:buFont typeface="Wingdings"/>
              <a:buChar char=""/>
              <a:tabLst>
                <a:tab pos="355600" algn="l"/>
                <a:tab pos="356235" algn="l"/>
              </a:tabLst>
            </a:pPr>
            <a:r>
              <a:rPr sz="1800" spc="-5" dirty="0">
                <a:solidFill>
                  <a:srgbClr val="FFFFFF"/>
                </a:solidFill>
                <a:latin typeface="Trebuchet MS"/>
                <a:cs typeface="Trebuchet MS"/>
              </a:rPr>
              <a:t>Catch more</a:t>
            </a:r>
            <a:r>
              <a:rPr sz="18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Trebuchet MS"/>
                <a:cs typeface="Trebuchet MS"/>
              </a:rPr>
              <a:t>customer.</a:t>
            </a:r>
            <a:endParaRPr sz="1800" dirty="0">
              <a:latin typeface="Trebuchet MS"/>
              <a:cs typeface="Trebuchet MS"/>
            </a:endParaRPr>
          </a:p>
          <a:p>
            <a:pPr marL="355600" indent="-343535">
              <a:lnSpc>
                <a:spcPct val="100000"/>
              </a:lnSpc>
              <a:spcBef>
                <a:spcPts val="1000"/>
              </a:spcBef>
              <a:buClr>
                <a:srgbClr val="8FC224"/>
              </a:buClr>
              <a:buSzPct val="80555"/>
              <a:buFont typeface="Wingdings"/>
              <a:buChar char=""/>
              <a:tabLst>
                <a:tab pos="355600" algn="l"/>
                <a:tab pos="356235" algn="l"/>
              </a:tabLst>
            </a:pPr>
            <a:r>
              <a:rPr sz="1800" spc="-5" dirty="0">
                <a:solidFill>
                  <a:srgbClr val="FFFFFF"/>
                </a:solidFill>
                <a:latin typeface="Trebuchet MS"/>
                <a:cs typeface="Trebuchet MS"/>
              </a:rPr>
              <a:t>Increase the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 traffic.</a:t>
            </a:r>
            <a:endParaRPr sz="1800" dirty="0">
              <a:latin typeface="Trebuchet MS"/>
              <a:cs typeface="Trebuchet MS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8FC224"/>
              </a:buClr>
              <a:buSzPct val="80555"/>
              <a:buFont typeface="Wingdings"/>
              <a:buChar char=""/>
              <a:tabLst>
                <a:tab pos="355600" algn="l"/>
                <a:tab pos="356235" algn="l"/>
              </a:tabLst>
            </a:pPr>
            <a:r>
              <a:rPr sz="1800" spc="-5" dirty="0" smtClean="0">
                <a:solidFill>
                  <a:srgbClr val="FFFFFF"/>
                </a:solidFill>
                <a:latin typeface="Trebuchet MS"/>
                <a:cs typeface="Trebuchet MS"/>
              </a:rPr>
              <a:t>Make </a:t>
            </a:r>
            <a:r>
              <a:rPr sz="1800" spc="-5" dirty="0">
                <a:solidFill>
                  <a:srgbClr val="FFFFFF"/>
                </a:solidFill>
                <a:latin typeface="Trebuchet MS"/>
                <a:cs typeface="Trebuchet MS"/>
              </a:rPr>
              <a:t>more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 sale.</a:t>
            </a:r>
            <a:endParaRPr sz="1800" dirty="0">
              <a:latin typeface="Trebuchet MS"/>
              <a:cs typeface="Trebuchet MS"/>
            </a:endParaRPr>
          </a:p>
          <a:p>
            <a:pPr marL="355600" indent="-343535">
              <a:lnSpc>
                <a:spcPct val="100000"/>
              </a:lnSpc>
              <a:spcBef>
                <a:spcPts val="1010"/>
              </a:spcBef>
              <a:buClr>
                <a:srgbClr val="8FC224"/>
              </a:buClr>
              <a:buSzPct val="80555"/>
              <a:buFont typeface="Wingdings"/>
              <a:buChar char=""/>
              <a:tabLst>
                <a:tab pos="355600" algn="l"/>
                <a:tab pos="356235" algn="l"/>
              </a:tabLst>
            </a:pP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Best </a:t>
            </a:r>
            <a:r>
              <a:rPr sz="1800" spc="-5" dirty="0">
                <a:solidFill>
                  <a:srgbClr val="FFFFFF"/>
                </a:solidFill>
                <a:latin typeface="Trebuchet MS"/>
                <a:cs typeface="Trebuchet MS"/>
              </a:rPr>
              <a:t>customer</a:t>
            </a:r>
            <a:r>
              <a:rPr sz="18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rebuchet MS"/>
                <a:cs typeface="Trebuchet MS"/>
              </a:rPr>
              <a:t>service.</a:t>
            </a:r>
            <a:endParaRPr sz="1800" dirty="0">
              <a:latin typeface="Trebuchet MS"/>
              <a:cs typeface="Trebuchet MS"/>
            </a:endParaRPr>
          </a:p>
          <a:p>
            <a:pPr marL="355600" indent="-343535">
              <a:lnSpc>
                <a:spcPct val="100000"/>
              </a:lnSpc>
              <a:spcBef>
                <a:spcPts val="994"/>
              </a:spcBef>
              <a:buClr>
                <a:srgbClr val="8FC224"/>
              </a:buClr>
              <a:buSzPct val="80555"/>
              <a:buFont typeface="Wingdings"/>
              <a:buChar char=""/>
              <a:tabLst>
                <a:tab pos="355600" algn="l"/>
                <a:tab pos="356235" algn="l"/>
              </a:tabLst>
            </a:pPr>
            <a:r>
              <a:rPr sz="1800" spc="-5" dirty="0">
                <a:solidFill>
                  <a:srgbClr val="FFFFFF"/>
                </a:solidFill>
                <a:latin typeface="Trebuchet MS"/>
                <a:cs typeface="Trebuchet MS"/>
              </a:rPr>
              <a:t>Minimum Shipping</a:t>
            </a:r>
            <a:r>
              <a:rPr sz="18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rebuchet MS"/>
                <a:cs typeface="Trebuchet MS"/>
              </a:rPr>
              <a:t>time.</a:t>
            </a:r>
            <a:endParaRPr sz="1800" dirty="0">
              <a:latin typeface="Trebuchet MS"/>
              <a:cs typeface="Trebuchet MS"/>
            </a:endParaRPr>
          </a:p>
          <a:p>
            <a:pPr marL="355600" marR="89535" indent="-343535">
              <a:lnSpc>
                <a:spcPct val="100000"/>
              </a:lnSpc>
              <a:spcBef>
                <a:spcPts val="1000"/>
              </a:spcBef>
              <a:buClr>
                <a:srgbClr val="8FC224"/>
              </a:buClr>
              <a:buSzPct val="80555"/>
              <a:buFont typeface="Wingdings"/>
              <a:buChar char=""/>
              <a:tabLst>
                <a:tab pos="355600" algn="l"/>
                <a:tab pos="356235" algn="l"/>
              </a:tabLst>
            </a:pPr>
            <a:r>
              <a:rPr sz="1800" spc="-5" dirty="0">
                <a:solidFill>
                  <a:srgbClr val="FFFFFF"/>
                </a:solidFill>
                <a:latin typeface="Trebuchet MS"/>
                <a:cs typeface="Trebuchet MS"/>
              </a:rPr>
              <a:t>Increase the number of  reviews.</a:t>
            </a:r>
            <a:endParaRPr sz="1800" dirty="0">
              <a:latin typeface="Trebuchet MS"/>
              <a:cs typeface="Trebuchet MS"/>
            </a:endParaRPr>
          </a:p>
          <a:p>
            <a:pPr marL="355600" indent="-343535">
              <a:lnSpc>
                <a:spcPct val="100000"/>
              </a:lnSpc>
              <a:spcBef>
                <a:spcPts val="1005"/>
              </a:spcBef>
              <a:buClr>
                <a:srgbClr val="8FC224"/>
              </a:buClr>
              <a:buSzPct val="80555"/>
              <a:buFont typeface="Wingdings"/>
              <a:buChar char=""/>
              <a:tabLst>
                <a:tab pos="355600" algn="l"/>
                <a:tab pos="356235" algn="l"/>
              </a:tabLst>
            </a:pPr>
            <a:r>
              <a:rPr sz="1800" spc="-5" dirty="0">
                <a:solidFill>
                  <a:srgbClr val="FFFFFF"/>
                </a:solidFill>
                <a:latin typeface="Trebuchet MS"/>
                <a:cs typeface="Trebuchet MS"/>
              </a:rPr>
              <a:t>Get </a:t>
            </a:r>
            <a:r>
              <a:rPr sz="1800" spc="-15" dirty="0">
                <a:solidFill>
                  <a:srgbClr val="FFFFFF"/>
                </a:solidFill>
                <a:latin typeface="Trebuchet MS"/>
                <a:cs typeface="Trebuchet MS"/>
              </a:rPr>
              <a:t>Positive</a:t>
            </a:r>
            <a:r>
              <a:rPr sz="18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rebuchet MS"/>
                <a:cs typeface="Trebuchet MS"/>
              </a:rPr>
              <a:t>feedback.</a:t>
            </a:r>
            <a:endParaRPr sz="1800" dirty="0">
              <a:latin typeface="Trebuchet MS"/>
              <a:cs typeface="Trebuchet MS"/>
            </a:endParaRPr>
          </a:p>
          <a:p>
            <a:pPr marL="355600" indent="-343535">
              <a:lnSpc>
                <a:spcPct val="100000"/>
              </a:lnSpc>
              <a:spcBef>
                <a:spcPts val="1000"/>
              </a:spcBef>
              <a:buClr>
                <a:srgbClr val="8FC224"/>
              </a:buClr>
              <a:buSzPct val="80555"/>
              <a:buFont typeface="Wingdings"/>
              <a:buChar char=""/>
              <a:tabLst>
                <a:tab pos="355600" algn="l"/>
                <a:tab pos="356235" algn="l"/>
              </a:tabLst>
            </a:pPr>
            <a:r>
              <a:rPr sz="1800" spc="-5" dirty="0">
                <a:solidFill>
                  <a:srgbClr val="FFFFFF"/>
                </a:solidFill>
                <a:latin typeface="Trebuchet MS"/>
                <a:cs typeface="Trebuchet MS"/>
              </a:rPr>
              <a:t>Customer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follow</a:t>
            </a:r>
            <a:r>
              <a:rPr sz="18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up.</a:t>
            </a:r>
            <a:endParaRPr sz="1800" dirty="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02716"/>
            <a:ext cx="62458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solidFill>
                  <a:srgbClr val="90C225"/>
                </a:solidFill>
                <a:latin typeface="Trebuchet MS"/>
                <a:cs typeface="Trebuchet MS"/>
              </a:rPr>
              <a:t>Languages </a:t>
            </a:r>
            <a:r>
              <a:rPr sz="3600" b="0" dirty="0">
                <a:solidFill>
                  <a:srgbClr val="90C225"/>
                </a:solidFill>
                <a:latin typeface="Trebuchet MS"/>
                <a:cs typeface="Trebuchet MS"/>
              </a:rPr>
              <a:t>&amp;</a:t>
            </a:r>
            <a:r>
              <a:rPr sz="3600" b="0" spc="-175" dirty="0">
                <a:solidFill>
                  <a:srgbClr val="90C225"/>
                </a:solidFill>
                <a:latin typeface="Trebuchet MS"/>
                <a:cs typeface="Trebuchet MS"/>
              </a:rPr>
              <a:t> </a:t>
            </a:r>
            <a:r>
              <a:rPr sz="3600" b="0" spc="-170" dirty="0">
                <a:solidFill>
                  <a:srgbClr val="90C225"/>
                </a:solidFill>
                <a:latin typeface="Trebuchet MS"/>
                <a:cs typeface="Trebuchet MS"/>
              </a:rPr>
              <a:t>Tools</a:t>
            </a:r>
            <a:endParaRPr sz="36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sz="half" idx="1"/>
          </p:nvPr>
        </p:nvSpPr>
        <p:spPr>
          <a:xfrm>
            <a:off x="688340" y="1246378"/>
            <a:ext cx="3350260" cy="48962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Necessary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950" dirty="0"/>
          </a:p>
          <a:p>
            <a:pPr marL="706120">
              <a:lnSpc>
                <a:spcPct val="100000"/>
              </a:lnSpc>
            </a:pPr>
            <a:r>
              <a:rPr sz="3200" spc="-5" dirty="0"/>
              <a:t>Languages</a:t>
            </a:r>
            <a:r>
              <a:rPr sz="3200" spc="-5" dirty="0" smtClean="0"/>
              <a:t>:</a:t>
            </a:r>
            <a:endParaRPr lang="en-US" sz="3200" spc="-5" dirty="0" smtClean="0"/>
          </a:p>
          <a:p>
            <a:pPr marL="1163320" indent="-45720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000" spc="-5" dirty="0" smtClean="0"/>
              <a:t>VB.NET</a:t>
            </a:r>
            <a:endParaRPr sz="2000" dirty="0"/>
          </a:p>
          <a:p>
            <a:pPr marL="993140" indent="-287655">
              <a:lnSpc>
                <a:spcPct val="100000"/>
              </a:lnSpc>
              <a:spcBef>
                <a:spcPts val="555"/>
              </a:spcBef>
              <a:buFont typeface="Wingdings"/>
              <a:buChar char=""/>
              <a:tabLst>
                <a:tab pos="993775" algn="l"/>
              </a:tabLst>
            </a:pPr>
            <a:r>
              <a:rPr spc="-10" dirty="0"/>
              <a:t>HTML</a:t>
            </a:r>
            <a:r>
              <a:rPr spc="-155" dirty="0"/>
              <a:t> </a:t>
            </a:r>
            <a:r>
              <a:rPr dirty="0" smtClean="0"/>
              <a:t>5</a:t>
            </a:r>
            <a:endParaRPr dirty="0"/>
          </a:p>
          <a:p>
            <a:pPr marL="993140" indent="-287655">
              <a:lnSpc>
                <a:spcPct val="100000"/>
              </a:lnSpc>
              <a:spcBef>
                <a:spcPts val="1105"/>
              </a:spcBef>
              <a:buFont typeface="Wingdings"/>
              <a:buChar char=""/>
              <a:tabLst>
                <a:tab pos="993775" algn="l"/>
              </a:tabLst>
            </a:pPr>
            <a:r>
              <a:rPr spc="-5" dirty="0"/>
              <a:t>CSS</a:t>
            </a:r>
            <a:r>
              <a:rPr spc="-45" dirty="0"/>
              <a:t> </a:t>
            </a:r>
            <a:r>
              <a:rPr dirty="0"/>
              <a:t>3</a:t>
            </a:r>
          </a:p>
          <a:p>
            <a:pPr marL="993140" indent="-287655">
              <a:lnSpc>
                <a:spcPct val="100000"/>
              </a:lnSpc>
              <a:spcBef>
                <a:spcPts val="1105"/>
              </a:spcBef>
              <a:buFont typeface="Wingdings"/>
              <a:buChar char=""/>
              <a:tabLst>
                <a:tab pos="993775" algn="l"/>
              </a:tabLst>
            </a:pPr>
            <a:r>
              <a:rPr spc="-5" dirty="0"/>
              <a:t>JavaScript</a:t>
            </a:r>
          </a:p>
          <a:p>
            <a:pPr marL="993140" indent="-287655">
              <a:lnSpc>
                <a:spcPct val="100000"/>
              </a:lnSpc>
              <a:spcBef>
                <a:spcPts val="1105"/>
              </a:spcBef>
              <a:buFont typeface="Wingdings"/>
              <a:buChar char=""/>
              <a:tabLst>
                <a:tab pos="993775" algn="l"/>
              </a:tabLst>
            </a:pPr>
            <a:r>
              <a:rPr spc="-5" dirty="0"/>
              <a:t>jQuery</a:t>
            </a:r>
          </a:p>
          <a:p>
            <a:pPr marL="993140" indent="-287655">
              <a:lnSpc>
                <a:spcPct val="100000"/>
              </a:lnSpc>
              <a:spcBef>
                <a:spcPts val="1095"/>
              </a:spcBef>
              <a:buFont typeface="Wingdings"/>
              <a:buChar char=""/>
              <a:tabLst>
                <a:tab pos="993775" algn="l"/>
              </a:tabLst>
            </a:pPr>
            <a:r>
              <a:rPr spc="-10" dirty="0"/>
              <a:t>Bootstrap</a:t>
            </a:r>
          </a:p>
          <a:p>
            <a:pPr marL="993140" indent="-287655">
              <a:lnSpc>
                <a:spcPct val="100000"/>
              </a:lnSpc>
              <a:spcBef>
                <a:spcPts val="1100"/>
              </a:spcBef>
              <a:buFont typeface="Wingdings"/>
              <a:buChar char=""/>
              <a:tabLst>
                <a:tab pos="993775" algn="l"/>
              </a:tabLst>
            </a:pPr>
            <a:r>
              <a:rPr spc="-10" dirty="0"/>
              <a:t>PHP</a:t>
            </a:r>
          </a:p>
          <a:p>
            <a:pPr marL="993140" indent="-287655">
              <a:lnSpc>
                <a:spcPct val="100000"/>
              </a:lnSpc>
              <a:spcBef>
                <a:spcPts val="1045"/>
              </a:spcBef>
              <a:buFont typeface="Wingdings"/>
              <a:buChar char=""/>
              <a:tabLst>
                <a:tab pos="993775" algn="l"/>
              </a:tabLst>
            </a:pPr>
            <a:r>
              <a:rPr spc="-5" dirty="0"/>
              <a:t>MySQL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20029" y="1825698"/>
            <a:ext cx="2032635" cy="1456168"/>
          </a:xfrm>
          <a:prstGeom prst="rect">
            <a:avLst/>
          </a:prstGeom>
        </p:spPr>
        <p:txBody>
          <a:bodyPr vert="horz" wrap="square" lIns="0" tIns="177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3200" spc="-135" dirty="0">
                <a:solidFill>
                  <a:srgbClr val="FFFFFF"/>
                </a:solidFill>
                <a:latin typeface="Trebuchet MS"/>
                <a:cs typeface="Trebuchet MS"/>
              </a:rPr>
              <a:t>Tools:</a:t>
            </a:r>
            <a:endParaRPr sz="3200" dirty="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spcBef>
                <a:spcPts val="730"/>
              </a:spcBef>
              <a:buFont typeface="Wingdings"/>
              <a:buChar char=""/>
              <a:tabLst>
                <a:tab pos="299720" algn="l"/>
              </a:tabLst>
            </a:pP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Adobe</a:t>
            </a:r>
            <a:r>
              <a:rPr sz="18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35" dirty="0" smtClean="0">
                <a:solidFill>
                  <a:srgbClr val="FFFFFF"/>
                </a:solidFill>
                <a:latin typeface="Trebuchet MS"/>
                <a:cs typeface="Trebuchet MS"/>
              </a:rPr>
              <a:t>Photoshop</a:t>
            </a:r>
          </a:p>
          <a:p>
            <a:pPr marL="299085" indent="-287020">
              <a:lnSpc>
                <a:spcPct val="100000"/>
              </a:lnSpc>
              <a:spcBef>
                <a:spcPts val="1105"/>
              </a:spcBef>
              <a:buFont typeface="Wingdings"/>
              <a:buChar char=""/>
              <a:tabLst>
                <a:tab pos="299720" algn="l"/>
              </a:tabLst>
            </a:pPr>
            <a:r>
              <a:rPr sz="1800" spc="-10" dirty="0" smtClean="0">
                <a:solidFill>
                  <a:srgbClr val="FFFFFF"/>
                </a:solidFill>
                <a:latin typeface="Trebuchet MS"/>
                <a:cs typeface="Trebuchet MS"/>
              </a:rPr>
              <a:t>Atom</a:t>
            </a:r>
            <a:endParaRPr sz="1800" dirty="0" smtClean="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3868" y="373975"/>
            <a:ext cx="6227931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solidFill>
                  <a:srgbClr val="C00000"/>
                </a:solidFill>
              </a:rPr>
              <a:t>Working</a:t>
            </a:r>
            <a:r>
              <a:rPr sz="3200" spc="-80" dirty="0">
                <a:solidFill>
                  <a:srgbClr val="C00000"/>
                </a:solidFill>
              </a:rPr>
              <a:t> </a:t>
            </a:r>
            <a:r>
              <a:rPr sz="3200" dirty="0">
                <a:solidFill>
                  <a:srgbClr val="C00000"/>
                </a:solidFill>
              </a:rPr>
              <a:t>Procedure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3868" y="1371600"/>
            <a:ext cx="668513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FFC000"/>
                </a:solidFill>
                <a:latin typeface="Trebuchet MS"/>
                <a:cs typeface="Trebuchet MS"/>
              </a:rPr>
              <a:t>Requirement for </a:t>
            </a:r>
            <a:r>
              <a:rPr sz="2800" b="1" dirty="0">
                <a:solidFill>
                  <a:srgbClr val="FFC000"/>
                </a:solidFill>
                <a:latin typeface="Trebuchet MS"/>
                <a:cs typeface="Trebuchet MS"/>
              </a:rPr>
              <a:t>working</a:t>
            </a:r>
            <a:r>
              <a:rPr sz="2800" b="1" spc="-7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800" b="1" spc="-5" dirty="0">
                <a:solidFill>
                  <a:srgbClr val="FFC000"/>
                </a:solidFill>
                <a:latin typeface="Trebuchet MS"/>
                <a:cs typeface="Trebuchet MS"/>
              </a:rPr>
              <a:t>procedure:</a:t>
            </a:r>
            <a:endParaRPr sz="2800" dirty="0">
              <a:solidFill>
                <a:srgbClr val="FFC000"/>
              </a:solidFill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918233"/>
            <a:ext cx="7957820" cy="3366947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2250" spc="380" dirty="0">
                <a:solidFill>
                  <a:srgbClr val="90C225"/>
                </a:solidFill>
                <a:latin typeface="Arial"/>
                <a:cs typeface="Arial"/>
              </a:rPr>
              <a:t>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A PC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with windows</a:t>
            </a:r>
            <a:r>
              <a:rPr sz="2800" spc="-3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OS.</a:t>
            </a:r>
            <a:endParaRPr sz="28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2250" spc="380" dirty="0">
                <a:solidFill>
                  <a:srgbClr val="90C225"/>
                </a:solidFill>
                <a:latin typeface="Arial"/>
                <a:cs typeface="Arial"/>
              </a:rPr>
              <a:t>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HTML and CSS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front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end</a:t>
            </a:r>
            <a:r>
              <a:rPr sz="2800" spc="-3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design.</a:t>
            </a:r>
            <a:endParaRPr sz="28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2250" spc="380" dirty="0">
                <a:solidFill>
                  <a:srgbClr val="90C225"/>
                </a:solidFill>
                <a:latin typeface="Arial"/>
                <a:cs typeface="Arial"/>
              </a:rPr>
              <a:t>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PHP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Java for back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end</a:t>
            </a:r>
            <a:r>
              <a:rPr sz="2800" spc="-2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operations.</a:t>
            </a:r>
            <a:endParaRPr sz="28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2250" spc="380" dirty="0">
                <a:solidFill>
                  <a:srgbClr val="90C225"/>
                </a:solidFill>
                <a:latin typeface="Arial"/>
                <a:cs typeface="Arial"/>
              </a:rPr>
              <a:t>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MySQL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database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server &amp; SQL for</a:t>
            </a:r>
            <a:r>
              <a:rPr sz="2800" spc="-3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60" dirty="0">
                <a:solidFill>
                  <a:srgbClr val="FFFFFF"/>
                </a:solidFill>
                <a:latin typeface="Trebuchet MS"/>
                <a:cs typeface="Trebuchet MS"/>
              </a:rPr>
              <a:t>operation.</a:t>
            </a:r>
            <a:endParaRPr sz="28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2250" spc="380" dirty="0">
                <a:solidFill>
                  <a:srgbClr val="90C225"/>
                </a:solidFill>
                <a:latin typeface="Arial"/>
                <a:cs typeface="Arial"/>
              </a:rPr>
              <a:t>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Atom(text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editor)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for code</a:t>
            </a:r>
            <a:r>
              <a:rPr sz="28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writing.</a:t>
            </a:r>
            <a:endParaRPr sz="28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2250" spc="380" dirty="0" smtClean="0">
                <a:solidFill>
                  <a:srgbClr val="90C225"/>
                </a:solidFill>
                <a:latin typeface="Arial"/>
                <a:cs typeface="Arial"/>
              </a:rPr>
              <a:t>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Internet</a:t>
            </a:r>
            <a:r>
              <a:rPr sz="2800" spc="-2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Trebuchet MS"/>
                <a:cs typeface="Trebuchet MS"/>
              </a:rPr>
              <a:t>Browser.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47152" y="6522211"/>
            <a:ext cx="10985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Page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No:</a:t>
            </a: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10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ER-Diagram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8762"/>
            <a:ext cx="8305800" cy="452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585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6496" y="838200"/>
            <a:ext cx="740283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90C225"/>
                </a:solidFill>
              </a:rPr>
              <a:t>System </a:t>
            </a:r>
            <a:r>
              <a:rPr sz="3200" dirty="0">
                <a:solidFill>
                  <a:srgbClr val="90C225"/>
                </a:solidFill>
              </a:rPr>
              <a:t>Development Life</a:t>
            </a:r>
            <a:r>
              <a:rPr sz="3200" spc="-70" dirty="0">
                <a:solidFill>
                  <a:srgbClr val="90C225"/>
                </a:solidFill>
              </a:rPr>
              <a:t> </a:t>
            </a:r>
            <a:r>
              <a:rPr sz="3200" dirty="0">
                <a:solidFill>
                  <a:srgbClr val="90C225"/>
                </a:solidFill>
              </a:rPr>
              <a:t>Cycle(SDLC):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7965185" y="6547815"/>
            <a:ext cx="10985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Page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No:</a:t>
            </a: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11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73933" y="6198819"/>
            <a:ext cx="22999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Fig: 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Phases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SDLC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66800" y="2438400"/>
            <a:ext cx="6400800" cy="3377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00400" y="1524000"/>
            <a:ext cx="25120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990033"/>
                </a:solidFill>
              </a:rPr>
              <a:t>Design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8850" y="2819400"/>
            <a:ext cx="8604885" cy="1433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Baskerville Old Face" panose="02020602080505020303" pitchFamily="18" charset="0"/>
                <a:cs typeface="Trebuchet MS"/>
              </a:rPr>
              <a:t>In </a:t>
            </a:r>
            <a:r>
              <a:rPr sz="2800" spc="-10" dirty="0">
                <a:solidFill>
                  <a:srgbClr val="FFFFFF"/>
                </a:solidFill>
                <a:latin typeface="Baskerville Old Face" panose="02020602080505020303" pitchFamily="18" charset="0"/>
                <a:cs typeface="Trebuchet MS"/>
              </a:rPr>
              <a:t>this cycle </a:t>
            </a:r>
            <a:r>
              <a:rPr sz="2800" spc="-5" dirty="0">
                <a:solidFill>
                  <a:srgbClr val="FFFFFF"/>
                </a:solidFill>
                <a:latin typeface="Baskerville Old Face" panose="02020602080505020303" pitchFamily="18" charset="0"/>
                <a:cs typeface="Trebuchet MS"/>
              </a:rPr>
              <a:t>design </a:t>
            </a:r>
            <a:r>
              <a:rPr sz="2800" spc="-10" dirty="0">
                <a:solidFill>
                  <a:srgbClr val="FFFFFF"/>
                </a:solidFill>
                <a:latin typeface="Baskerville Old Face" panose="02020602080505020303" pitchFamily="18" charset="0"/>
                <a:cs typeface="Trebuchet MS"/>
              </a:rPr>
              <a:t>is </a:t>
            </a:r>
            <a:r>
              <a:rPr sz="2800" spc="-5" dirty="0">
                <a:solidFill>
                  <a:srgbClr val="FFFFFF"/>
                </a:solidFill>
                <a:latin typeface="Baskerville Old Face" panose="02020602080505020303" pitchFamily="18" charset="0"/>
                <a:cs typeface="Trebuchet MS"/>
              </a:rPr>
              <a:t>very important part. For </a:t>
            </a:r>
            <a:r>
              <a:rPr sz="2800" spc="-10" dirty="0">
                <a:solidFill>
                  <a:srgbClr val="FFFFFF"/>
                </a:solidFill>
                <a:latin typeface="Baskerville Old Face" panose="02020602080505020303" pitchFamily="18" charset="0"/>
                <a:cs typeface="Trebuchet MS"/>
              </a:rPr>
              <a:t>make  </a:t>
            </a:r>
            <a:r>
              <a:rPr sz="2800" spc="-5" dirty="0">
                <a:solidFill>
                  <a:srgbClr val="FFFFFF"/>
                </a:solidFill>
                <a:latin typeface="Baskerville Old Face" panose="02020602080505020303" pitchFamily="18" charset="0"/>
                <a:cs typeface="Trebuchet MS"/>
              </a:rPr>
              <a:t>a project successful </a:t>
            </a:r>
            <a:r>
              <a:rPr sz="2800" spc="-10" dirty="0">
                <a:solidFill>
                  <a:srgbClr val="FFFFFF"/>
                </a:solidFill>
                <a:latin typeface="Baskerville Old Face" panose="02020602080505020303" pitchFamily="18" charset="0"/>
                <a:cs typeface="Trebuchet MS"/>
              </a:rPr>
              <a:t>we have </a:t>
            </a:r>
            <a:r>
              <a:rPr sz="2800" spc="-5" dirty="0">
                <a:solidFill>
                  <a:srgbClr val="FFFFFF"/>
                </a:solidFill>
                <a:latin typeface="Baskerville Old Face" panose="02020602080505020303" pitchFamily="18" charset="0"/>
                <a:cs typeface="Trebuchet MS"/>
              </a:rPr>
              <a:t>to </a:t>
            </a:r>
            <a:r>
              <a:rPr sz="2800" dirty="0">
                <a:solidFill>
                  <a:srgbClr val="FFFFFF"/>
                </a:solidFill>
                <a:latin typeface="Baskerville Old Face" panose="02020602080505020303" pitchFamily="18" charset="0"/>
                <a:cs typeface="Trebuchet MS"/>
              </a:rPr>
              <a:t>make </a:t>
            </a:r>
            <a:r>
              <a:rPr sz="2800" spc="-5" dirty="0">
                <a:solidFill>
                  <a:srgbClr val="FFFFFF"/>
                </a:solidFill>
                <a:latin typeface="Baskerville Old Face" panose="02020602080505020303" pitchFamily="18" charset="0"/>
                <a:cs typeface="Trebuchet MS"/>
              </a:rPr>
              <a:t>a full </a:t>
            </a:r>
            <a:r>
              <a:rPr sz="2800" spc="-10" dirty="0">
                <a:solidFill>
                  <a:srgbClr val="FFFFFF"/>
                </a:solidFill>
                <a:latin typeface="Baskerville Old Face" panose="02020602080505020303" pitchFamily="18" charset="0"/>
                <a:cs typeface="Trebuchet MS"/>
              </a:rPr>
              <a:t>design  </a:t>
            </a:r>
            <a:r>
              <a:rPr sz="2800" spc="-5" dirty="0">
                <a:solidFill>
                  <a:srgbClr val="FFFFFF"/>
                </a:solidFill>
                <a:latin typeface="Baskerville Old Face" panose="02020602080505020303" pitchFamily="18" charset="0"/>
                <a:cs typeface="Trebuchet MS"/>
              </a:rPr>
              <a:t>plan.</a:t>
            </a:r>
            <a:endParaRPr sz="2800" dirty="0">
              <a:latin typeface="Baskerville Old Face" panose="02020602080505020303" pitchFamily="18" charset="0"/>
              <a:cs typeface="Trebuchet MS"/>
            </a:endParaRPr>
          </a:p>
          <a:p>
            <a:pPr marL="12700" algn="just">
              <a:lnSpc>
                <a:spcPct val="100000"/>
              </a:lnSpc>
              <a:spcBef>
                <a:spcPts val="1010"/>
              </a:spcBef>
            </a:pPr>
            <a:r>
              <a:rPr sz="2800" spc="-10" dirty="0">
                <a:solidFill>
                  <a:srgbClr val="FFFFFF"/>
                </a:solidFill>
                <a:latin typeface="Baskerville Old Face" panose="02020602080505020303" pitchFamily="18" charset="0"/>
                <a:cs typeface="Trebuchet MS"/>
              </a:rPr>
              <a:t>Now we </a:t>
            </a:r>
            <a:r>
              <a:rPr sz="2800" spc="-5" dirty="0">
                <a:solidFill>
                  <a:srgbClr val="FFFFFF"/>
                </a:solidFill>
                <a:latin typeface="Baskerville Old Face" panose="02020602080505020303" pitchFamily="18" charset="0"/>
                <a:cs typeface="Trebuchet MS"/>
              </a:rPr>
              <a:t>show </a:t>
            </a:r>
            <a:r>
              <a:rPr sz="2800" spc="-10" dirty="0">
                <a:solidFill>
                  <a:srgbClr val="FFFFFF"/>
                </a:solidFill>
                <a:latin typeface="Baskerville Old Face" panose="02020602080505020303" pitchFamily="18" charset="0"/>
                <a:cs typeface="Trebuchet MS"/>
              </a:rPr>
              <a:t>some </a:t>
            </a:r>
            <a:r>
              <a:rPr sz="2800" spc="-5" dirty="0">
                <a:solidFill>
                  <a:srgbClr val="FFFFFF"/>
                </a:solidFill>
                <a:latin typeface="Baskerville Old Face" panose="02020602080505020303" pitchFamily="18" charset="0"/>
                <a:cs typeface="Trebuchet MS"/>
              </a:rPr>
              <a:t>figure related </a:t>
            </a:r>
            <a:r>
              <a:rPr sz="2800" spc="-10" dirty="0">
                <a:solidFill>
                  <a:srgbClr val="FFFFFF"/>
                </a:solidFill>
                <a:latin typeface="Baskerville Old Face" panose="02020602080505020303" pitchFamily="18" charset="0"/>
                <a:cs typeface="Trebuchet MS"/>
              </a:rPr>
              <a:t>this</a:t>
            </a:r>
            <a:r>
              <a:rPr sz="2800" spc="85" dirty="0">
                <a:solidFill>
                  <a:srgbClr val="FFFFFF"/>
                </a:solidFill>
                <a:latin typeface="Baskerville Old Face" panose="02020602080505020303" pitchFamily="18" charset="0"/>
                <a:cs typeface="Trebuchet MS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Baskerville Old Face" panose="02020602080505020303" pitchFamily="18" charset="0"/>
                <a:cs typeface="Trebuchet MS"/>
              </a:rPr>
              <a:t>project.</a:t>
            </a:r>
            <a:endParaRPr sz="2800" dirty="0">
              <a:latin typeface="Baskerville Old Face" panose="02020602080505020303" pitchFamily="18" charset="0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65185" y="6547815"/>
            <a:ext cx="10985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Page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No:</a:t>
            </a: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12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8800" y="762000"/>
            <a:ext cx="4931918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solidFill>
                  <a:srgbClr val="CC9900"/>
                </a:solidFill>
                <a:latin typeface="Sitka Heading" panose="02000505000000020004" pitchFamily="2" charset="0"/>
                <a:cs typeface="Trebuchet MS"/>
              </a:rPr>
              <a:t>Context</a:t>
            </a:r>
            <a:r>
              <a:rPr sz="3200" b="0" spc="-55" dirty="0">
                <a:solidFill>
                  <a:srgbClr val="CC9900"/>
                </a:solidFill>
                <a:latin typeface="Sitka Heading" panose="02000505000000020004" pitchFamily="2" charset="0"/>
                <a:cs typeface="Trebuchet MS"/>
              </a:rPr>
              <a:t> </a:t>
            </a:r>
            <a:r>
              <a:rPr sz="3200" b="0" spc="-5" dirty="0">
                <a:solidFill>
                  <a:srgbClr val="CC9900"/>
                </a:solidFill>
                <a:latin typeface="Sitka Heading" panose="02000505000000020004" pitchFamily="2" charset="0"/>
                <a:cs typeface="Trebuchet MS"/>
              </a:rPr>
              <a:t>Diagram</a:t>
            </a:r>
            <a:endParaRPr sz="3200" dirty="0">
              <a:solidFill>
                <a:srgbClr val="CC9900"/>
              </a:solidFill>
              <a:latin typeface="Sitka Heading" panose="02000505000000020004" pitchFamily="2" charset="0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209800"/>
            <a:ext cx="8458200" cy="3872753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165735"/>
          </a:xfrm>
          <a:custGeom>
            <a:avLst/>
            <a:gdLst/>
            <a:ahLst/>
            <a:cxnLst/>
            <a:rect l="l" t="t" r="r" b="b"/>
            <a:pathLst>
              <a:path w="9144000" h="165735">
                <a:moveTo>
                  <a:pt x="0" y="165354"/>
                </a:moveTo>
                <a:lnTo>
                  <a:pt x="9144000" y="165354"/>
                </a:lnTo>
                <a:lnTo>
                  <a:pt x="9144000" y="0"/>
                </a:lnTo>
                <a:lnTo>
                  <a:pt x="0" y="0"/>
                </a:lnTo>
                <a:lnTo>
                  <a:pt x="0" y="165354"/>
                </a:lnTo>
                <a:close/>
              </a:path>
            </a:pathLst>
          </a:custGeom>
          <a:solidFill>
            <a:srgbClr val="2C3B4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-7366" y="1216825"/>
            <a:ext cx="9156700" cy="4279900"/>
            <a:chOff x="-6095" y="2203704"/>
            <a:chExt cx="9156700" cy="4279900"/>
          </a:xfrm>
        </p:grpSpPr>
        <p:sp>
          <p:nvSpPr>
            <p:cNvPr id="5" name="object 5"/>
            <p:cNvSpPr/>
            <p:nvPr/>
          </p:nvSpPr>
          <p:spPr>
            <a:xfrm>
              <a:off x="0" y="2209800"/>
              <a:ext cx="9144000" cy="42672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2209800"/>
              <a:ext cx="9144000" cy="4267200"/>
            </a:xfrm>
            <a:custGeom>
              <a:avLst/>
              <a:gdLst/>
              <a:ahLst/>
              <a:cxnLst/>
              <a:rect l="l" t="t" r="r" b="b"/>
              <a:pathLst>
                <a:path w="9144000" h="4267200">
                  <a:moveTo>
                    <a:pt x="0" y="4267200"/>
                  </a:moveTo>
                  <a:lnTo>
                    <a:pt x="9144000" y="42672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4267200"/>
                  </a:lnTo>
                  <a:close/>
                </a:path>
              </a:pathLst>
            </a:custGeom>
            <a:ln w="12192">
              <a:solidFill>
                <a:srgbClr val="C42E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458849" y="2223642"/>
            <a:ext cx="6224270" cy="25314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9705" marR="5080" indent="-167640">
              <a:lnSpc>
                <a:spcPct val="100000"/>
              </a:lnSpc>
              <a:spcBef>
                <a:spcPts val="100"/>
              </a:spcBef>
            </a:pPr>
            <a:r>
              <a:rPr sz="5400" b="1" spc="-5" dirty="0" smtClean="0">
                <a:latin typeface="Trebuchet MS"/>
                <a:cs typeface="Trebuchet MS"/>
              </a:rPr>
              <a:t>ONLINE  SHOPPING</a:t>
            </a:r>
            <a:endParaRPr lang="en-US" sz="5400" b="1" spc="-5" dirty="0" smtClean="0">
              <a:latin typeface="Trebuchet MS"/>
              <a:cs typeface="Trebuchet MS"/>
            </a:endParaRPr>
          </a:p>
          <a:p>
            <a:pPr marL="179705" marR="5080" indent="-167640">
              <a:spcBef>
                <a:spcPts val="100"/>
              </a:spcBef>
            </a:pPr>
            <a:r>
              <a:rPr lang="en-US" sz="5400" b="1" spc="-5" dirty="0">
                <a:latin typeface="Trebuchet MS"/>
                <a:cs typeface="Trebuchet MS"/>
              </a:rPr>
              <a:t> </a:t>
            </a:r>
            <a:r>
              <a:rPr lang="en-US" sz="5400" b="1" spc="-5" dirty="0" smtClean="0">
                <a:latin typeface="Trebuchet MS"/>
                <a:cs typeface="Trebuchet MS"/>
              </a:rPr>
              <a:t>        SYSTEM</a:t>
            </a:r>
            <a:endParaRPr lang="en-US" sz="5400" dirty="0" smtClean="0">
              <a:latin typeface="Trebuchet MS"/>
              <a:cs typeface="Trebuchet MS"/>
            </a:endParaRPr>
          </a:p>
          <a:p>
            <a:pPr marL="179705" marR="5080" indent="-167640">
              <a:lnSpc>
                <a:spcPct val="100000"/>
              </a:lnSpc>
              <a:spcBef>
                <a:spcPts val="100"/>
              </a:spcBef>
            </a:pPr>
            <a:endParaRPr sz="540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29166" y="184946"/>
            <a:ext cx="46831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i="1" spc="-5" dirty="0">
                <a:latin typeface="Trebuchet MS"/>
                <a:cs typeface="Trebuchet MS"/>
              </a:rPr>
              <a:t>Our Project</a:t>
            </a:r>
            <a:r>
              <a:rPr sz="4400" b="1" i="1" spc="-100" dirty="0">
                <a:latin typeface="Trebuchet MS"/>
                <a:cs typeface="Trebuchet MS"/>
              </a:rPr>
              <a:t> Topic</a:t>
            </a:r>
            <a:endParaRPr sz="4400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65185" y="6547815"/>
            <a:ext cx="10985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Page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No:</a:t>
            </a: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02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55407" y="533400"/>
            <a:ext cx="6433185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1513205" algn="l"/>
              </a:tabLst>
            </a:pPr>
            <a:r>
              <a:rPr sz="2800" spc="-5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User	Case </a:t>
            </a:r>
            <a:r>
              <a:rPr sz="2800" spc="-25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Diagram </a:t>
            </a:r>
            <a:r>
              <a:rPr sz="2800" spc="-5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for  </a:t>
            </a:r>
            <a:r>
              <a:rPr sz="2800" spc="-5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Customer</a:t>
            </a:r>
            <a:r>
              <a:rPr lang="en-US" sz="2800" spc="-5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and Admin</a:t>
            </a:r>
            <a:endParaRPr sz="2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6400"/>
            <a:ext cx="9144000" cy="48768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630682"/>
            <a:ext cx="7541260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Data </a:t>
            </a:r>
            <a:r>
              <a:rPr sz="3200" spc="-5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Flow </a:t>
            </a:r>
            <a:r>
              <a:rPr sz="3200" spc="-15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Diagram </a:t>
            </a:r>
            <a:r>
              <a:rPr sz="3200" spc="-5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For </a:t>
            </a:r>
            <a:r>
              <a:rPr sz="3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User  Login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64" y="2057400"/>
            <a:ext cx="8119484" cy="39624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786287"/>
            <a:ext cx="776986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Data </a:t>
            </a:r>
            <a:r>
              <a:rPr sz="3200" spc="-5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Flow </a:t>
            </a:r>
            <a:r>
              <a:rPr sz="3200" spc="-15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Diagram </a:t>
            </a:r>
            <a:r>
              <a:rPr sz="3200" spc="-5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For</a:t>
            </a:r>
            <a:r>
              <a:rPr sz="3200" spc="-254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sz="3200" spc="-5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Admin</a:t>
            </a:r>
            <a:endParaRPr sz="32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64" y="2057400"/>
            <a:ext cx="7924800" cy="389318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990600"/>
            <a:ext cx="7772400" cy="492443"/>
          </a:xfrm>
        </p:spPr>
        <p:txBody>
          <a:bodyPr>
            <a:normAutofit fontScale="90000"/>
          </a:bodyPr>
          <a:lstStyle/>
          <a:p>
            <a:r>
              <a:rPr lang="en-IN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Data </a:t>
            </a:r>
            <a:r>
              <a:rPr lang="en-IN" sz="3200" spc="-5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Flow </a:t>
            </a:r>
            <a:r>
              <a:rPr lang="en-IN" sz="3200" spc="-15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Diagram </a:t>
            </a:r>
            <a:r>
              <a:rPr lang="en-IN" sz="3200" spc="-5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For</a:t>
            </a:r>
            <a:r>
              <a:rPr lang="en-IN" sz="3200" spc="-254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IN" sz="3200" spc="-5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Admin</a:t>
            </a:r>
            <a:endParaRPr lang="en-IN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286000"/>
            <a:ext cx="8534400" cy="389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6762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0870" y="838200"/>
            <a:ext cx="8074660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b="0" i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Data </a:t>
            </a:r>
            <a:r>
              <a:rPr sz="3200" b="0" i="1" spc="-5" dirty="0">
                <a:solidFill>
                  <a:schemeClr val="bg2">
                    <a:lumMod val="20000"/>
                    <a:lumOff val="80000"/>
                  </a:schemeClr>
                </a:solidFill>
              </a:rPr>
              <a:t>Flow </a:t>
            </a:r>
            <a:r>
              <a:rPr sz="3200" b="0" i="1" spc="-15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Diagram </a:t>
            </a:r>
            <a:r>
              <a:rPr sz="3200" b="0" i="1" spc="-5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For</a:t>
            </a:r>
            <a:r>
              <a:rPr sz="3200" b="0" i="1" spc="-24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sz="3200" b="0" i="1" spc="-5" dirty="0">
                <a:solidFill>
                  <a:schemeClr val="bg2">
                    <a:lumMod val="20000"/>
                    <a:lumOff val="80000"/>
                  </a:schemeClr>
                </a:solidFill>
              </a:rPr>
              <a:t>Account  </a:t>
            </a:r>
            <a:r>
              <a:rPr sz="3200" b="0" i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Creation</a:t>
            </a:r>
          </a:p>
        </p:txBody>
      </p:sp>
      <p:sp>
        <p:nvSpPr>
          <p:cNvPr id="3" name="object 3"/>
          <p:cNvSpPr/>
          <p:nvPr/>
        </p:nvSpPr>
        <p:spPr>
          <a:xfrm>
            <a:off x="1143000" y="2895600"/>
            <a:ext cx="7010400" cy="28315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838200"/>
            <a:ext cx="7924800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solidFill>
                  <a:srgbClr val="CC9900"/>
                </a:solidFill>
              </a:rPr>
              <a:t>Data </a:t>
            </a:r>
            <a:r>
              <a:rPr sz="3200" b="0" spc="-5" dirty="0">
                <a:solidFill>
                  <a:srgbClr val="CC9900"/>
                </a:solidFill>
              </a:rPr>
              <a:t>Flow </a:t>
            </a:r>
            <a:r>
              <a:rPr sz="3200" b="0" spc="-15" dirty="0">
                <a:solidFill>
                  <a:srgbClr val="CC9900"/>
                </a:solidFill>
              </a:rPr>
              <a:t>Diagram </a:t>
            </a:r>
            <a:r>
              <a:rPr sz="3200" b="0" spc="-50" dirty="0">
                <a:solidFill>
                  <a:srgbClr val="CC9900"/>
                </a:solidFill>
              </a:rPr>
              <a:t>For </a:t>
            </a:r>
            <a:r>
              <a:rPr sz="3200" b="0" dirty="0">
                <a:solidFill>
                  <a:srgbClr val="CC9900"/>
                </a:solidFill>
              </a:rPr>
              <a:t>Product  </a:t>
            </a:r>
            <a:r>
              <a:rPr sz="3200" b="0" spc="-5" dirty="0">
                <a:solidFill>
                  <a:srgbClr val="CC9900"/>
                </a:solidFill>
              </a:rPr>
              <a:t>Search</a:t>
            </a:r>
            <a:endParaRPr sz="3200" b="0" dirty="0">
              <a:solidFill>
                <a:srgbClr val="CC9900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71600" y="3048000"/>
            <a:ext cx="6629400" cy="2267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76600" y="1489937"/>
            <a:ext cx="373380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b="1" spc="-5" dirty="0">
                <a:solidFill>
                  <a:srgbClr val="FF0000"/>
                </a:solidFill>
                <a:latin typeface="Baskerville Old Face" panose="02020602080505020303" pitchFamily="18" charset="0"/>
                <a:cs typeface="Trebuchet MS"/>
              </a:rPr>
              <a:t>Implement</a:t>
            </a:r>
            <a:endParaRPr sz="3600" dirty="0">
              <a:solidFill>
                <a:srgbClr val="FF0000"/>
              </a:solidFill>
              <a:latin typeface="Baskerville Old Face" panose="02020602080505020303" pitchFamily="18" charset="0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1000" y="2590800"/>
            <a:ext cx="8376920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this </a:t>
            </a: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part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we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create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database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give some 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input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on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to make sure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our system </a:t>
            </a: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is 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perfectly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ok. So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we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show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some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screenshot</a:t>
            </a:r>
            <a:r>
              <a:rPr sz="280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here.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65185" y="6551777"/>
            <a:ext cx="10985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Page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No:</a:t>
            </a: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23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533400"/>
            <a:ext cx="525526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90C225"/>
                </a:solidFill>
              </a:rPr>
              <a:t>Languages</a:t>
            </a:r>
            <a:r>
              <a:rPr sz="3200" spc="-85" dirty="0">
                <a:solidFill>
                  <a:srgbClr val="90C225"/>
                </a:solidFill>
              </a:rPr>
              <a:t> </a:t>
            </a:r>
            <a:r>
              <a:rPr sz="3200" dirty="0">
                <a:solidFill>
                  <a:srgbClr val="90C225"/>
                </a:solidFill>
              </a:rPr>
              <a:t>used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374700" y="1413459"/>
            <a:ext cx="8608060" cy="36944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102235" indent="-342900">
              <a:lnSpc>
                <a:spcPct val="100000"/>
              </a:lnSpc>
              <a:spcBef>
                <a:spcPts val="95"/>
              </a:spcBef>
              <a:tabLst>
                <a:tab pos="461645" algn="l"/>
                <a:tab pos="1298575" algn="l"/>
              </a:tabLst>
            </a:pPr>
            <a:r>
              <a:rPr sz="2250" spc="380" dirty="0">
                <a:solidFill>
                  <a:srgbClr val="90C225"/>
                </a:solidFill>
                <a:latin typeface="Arial"/>
                <a:cs typeface="Arial"/>
              </a:rPr>
              <a:t>		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PHP	is a scripting language originally designed for 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producing dynamic web</a:t>
            </a:r>
            <a:r>
              <a:rPr sz="280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pages.</a:t>
            </a:r>
            <a:endParaRPr sz="2800" dirty="0">
              <a:latin typeface="Trebuchet MS"/>
              <a:cs typeface="Trebuchet MS"/>
            </a:endParaRPr>
          </a:p>
          <a:p>
            <a:pPr marL="354965" marR="5080" indent="-342900">
              <a:lnSpc>
                <a:spcPct val="100000"/>
              </a:lnSpc>
              <a:spcBef>
                <a:spcPts val="1010"/>
              </a:spcBef>
              <a:tabLst>
                <a:tab pos="461645" algn="l"/>
                <a:tab pos="1532890" algn="l"/>
              </a:tabLst>
            </a:pPr>
            <a:r>
              <a:rPr sz="2250" spc="380" dirty="0">
                <a:solidFill>
                  <a:srgbClr val="90C225"/>
                </a:solidFill>
                <a:latin typeface="Arial"/>
                <a:cs typeface="Arial"/>
              </a:rPr>
              <a:t>		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HTML	which stands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Hypertext Mark up 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Language, is the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predominant mark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up language for 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pages.</a:t>
            </a:r>
            <a:endParaRPr sz="2800" dirty="0">
              <a:latin typeface="Trebuchet MS"/>
              <a:cs typeface="Trebuchet MS"/>
            </a:endParaRPr>
          </a:p>
          <a:p>
            <a:pPr marL="354965" marR="622935" indent="-342900">
              <a:lnSpc>
                <a:spcPct val="100000"/>
              </a:lnSpc>
              <a:spcBef>
                <a:spcPts val="1000"/>
              </a:spcBef>
              <a:tabLst>
                <a:tab pos="461645" algn="l"/>
              </a:tabLst>
            </a:pPr>
            <a:r>
              <a:rPr sz="2250" spc="380" dirty="0">
                <a:solidFill>
                  <a:srgbClr val="90C225"/>
                </a:solidFill>
                <a:latin typeface="Arial"/>
                <a:cs typeface="Arial"/>
              </a:rPr>
              <a:t>		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CSS(Cascading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Style Sheet) is a style sheet  language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used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describe the presentation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of a 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document written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in a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mark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up</a:t>
            </a:r>
            <a:r>
              <a:rPr sz="28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language.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65185" y="6547815"/>
            <a:ext cx="10985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Page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No:</a:t>
            </a: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30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9800" y="1143000"/>
            <a:ext cx="4340861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445" dirty="0">
                <a:solidFill>
                  <a:srgbClr val="990033"/>
                </a:solidFill>
                <a:latin typeface="Baskerville Old Face" panose="02020602080505020303" pitchFamily="18" charset="0"/>
              </a:rPr>
              <a:t>T</a:t>
            </a:r>
            <a:r>
              <a:rPr sz="4000" spc="-5" dirty="0">
                <a:solidFill>
                  <a:srgbClr val="990033"/>
                </a:solidFill>
                <a:latin typeface="Baskerville Old Face" panose="02020602080505020303" pitchFamily="18" charset="0"/>
              </a:rPr>
              <a:t>est</a:t>
            </a:r>
            <a:r>
              <a:rPr sz="4000" spc="-20" dirty="0">
                <a:solidFill>
                  <a:srgbClr val="990033"/>
                </a:solidFill>
                <a:latin typeface="Baskerville Old Face" panose="02020602080505020303" pitchFamily="18" charset="0"/>
              </a:rPr>
              <a:t>i</a:t>
            </a:r>
            <a:r>
              <a:rPr sz="4000" spc="-10" dirty="0">
                <a:solidFill>
                  <a:srgbClr val="990033"/>
                </a:solidFill>
                <a:latin typeface="Baskerville Old Face" panose="02020602080505020303" pitchFamily="18" charset="0"/>
              </a:rPr>
              <a:t>ng</a:t>
            </a:r>
            <a:endParaRPr sz="4000" dirty="0">
              <a:solidFill>
                <a:srgbClr val="990033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600" y="2667000"/>
            <a:ext cx="8220075" cy="14338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After giving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all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input we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should to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check that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is our 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system work perfectly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280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not.</a:t>
            </a:r>
            <a:endParaRPr sz="28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Here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some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screen-shot of our</a:t>
            </a:r>
            <a:r>
              <a:rPr sz="280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system.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65185" y="6547205"/>
            <a:ext cx="10985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Page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No:</a:t>
            </a: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31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4650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solidFill>
                  <a:schemeClr val="accent3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User </a:t>
            </a:r>
            <a:r>
              <a:rPr sz="3600" b="0" spc="-15" dirty="0">
                <a:solidFill>
                  <a:schemeClr val="accent3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Registration/Signup  </a:t>
            </a:r>
            <a:r>
              <a:rPr sz="3600" b="0" spc="-5" dirty="0">
                <a:solidFill>
                  <a:schemeClr val="accent3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page</a:t>
            </a:r>
            <a:endParaRPr sz="3600" dirty="0">
              <a:solidFill>
                <a:schemeClr val="accent3">
                  <a:lumMod val="20000"/>
                  <a:lumOff val="80000"/>
                </a:schemeClr>
              </a:solidFill>
              <a:latin typeface="Trebuchet MS"/>
              <a:cs typeface="Trebuchet M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76400"/>
            <a:ext cx="7696200" cy="481896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69644" y="3372992"/>
            <a:ext cx="33909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00AFEF"/>
                </a:solidFill>
                <a:latin typeface="Trebuchet MS"/>
                <a:cs typeface="Trebuchet MS"/>
              </a:rPr>
              <a:t>SUPERVISED</a:t>
            </a:r>
            <a:r>
              <a:rPr sz="3600" b="1" spc="-60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3600" b="1" spc="-70" dirty="0">
                <a:solidFill>
                  <a:srgbClr val="00AFEF"/>
                </a:solidFill>
                <a:latin typeface="Trebuchet MS"/>
                <a:cs typeface="Trebuchet MS"/>
              </a:rPr>
              <a:t>BY:</a:t>
            </a:r>
            <a:endParaRPr sz="36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69644" y="4504435"/>
            <a:ext cx="3390900" cy="14542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000" b="1" i="1" spc="-5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/>
                <a:cs typeface="Trebuchet MS"/>
              </a:rPr>
              <a:t>Mrs. </a:t>
            </a:r>
            <a:r>
              <a:rPr lang="en-US" sz="2000" b="1" i="1" spc="-5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/>
                <a:cs typeface="Trebuchet MS"/>
              </a:rPr>
              <a:t>Amita</a:t>
            </a:r>
            <a:r>
              <a:rPr lang="en-US" sz="2000" b="1" i="1" spc="-5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2000" b="1" i="1" spc="-5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/>
                <a:cs typeface="Trebuchet MS"/>
              </a:rPr>
              <a:t>Samanta</a:t>
            </a:r>
            <a:r>
              <a:rPr lang="en-US" sz="2000" b="1" i="1" spc="-5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2000" b="1" i="1" spc="-5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/>
                <a:cs typeface="Trebuchet MS"/>
              </a:rPr>
              <a:t>Adhaya</a:t>
            </a:r>
            <a:endParaRPr lang="en-US" sz="2000" b="1" i="1" spc="-5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" dirty="0" smtClean="0">
                <a:solidFill>
                  <a:srgbClr val="FFFFFF"/>
                </a:solidFill>
                <a:latin typeface="Trebuchet MS"/>
                <a:cs typeface="Trebuchet MS"/>
              </a:rPr>
              <a:t>Lecturer  </a:t>
            </a:r>
            <a:endParaRPr lang="en-US" sz="2400" b="1" spc="-5" dirty="0" smtClean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" dirty="0" smtClean="0">
                <a:solidFill>
                  <a:srgbClr val="FFFFFF"/>
                </a:solidFill>
                <a:latin typeface="Trebuchet MS"/>
                <a:cs typeface="Trebuchet MS"/>
              </a:rPr>
              <a:t>Department </a:t>
            </a:r>
            <a:r>
              <a:rPr sz="24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lang="en-US" sz="24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 BCA</a:t>
            </a:r>
            <a:r>
              <a:rPr sz="2400" b="1" spc="-95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400" b="1" spc="-5" dirty="0" smtClean="0">
                <a:solidFill>
                  <a:srgbClr val="FFFFFF"/>
                </a:solidFill>
                <a:latin typeface="Trebuchet MS"/>
                <a:cs typeface="Trebuchet MS"/>
              </a:rPr>
              <a:t>DTSKSM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65185" y="6524955"/>
            <a:ext cx="10985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Page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No:</a:t>
            </a: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03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4415547" y="-323165"/>
            <a:ext cx="31290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sz="8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sz="8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8" name="Picture 4" descr="http://www.vidyasagar.ac.in/RES_IMAGES/vu_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322" y="525679"/>
            <a:ext cx="1314450" cy="134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2772021" y="2164498"/>
            <a:ext cx="3429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C000"/>
                </a:solidFill>
                <a:latin typeface="Agency FB" panose="020B0503020202020204" pitchFamily="34" charset="0"/>
              </a:rPr>
              <a:t>VIDYASAGAR UNIVERSITY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endParaRPr lang="en-IN" sz="2800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6800" y="914400"/>
            <a:ext cx="67792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solidFill>
                  <a:schemeClr val="accent5">
                    <a:lumMod val="60000"/>
                    <a:lumOff val="40000"/>
                  </a:schemeClr>
                </a:solidFill>
                <a:latin typeface="Algerian" panose="04020705040A02060702" pitchFamily="82" charset="0"/>
                <a:cs typeface="Trebuchet MS"/>
              </a:rPr>
              <a:t>User Login</a:t>
            </a:r>
            <a:r>
              <a:rPr sz="3600" b="0" spc="-65" dirty="0">
                <a:solidFill>
                  <a:schemeClr val="accent5">
                    <a:lumMod val="60000"/>
                    <a:lumOff val="40000"/>
                  </a:schemeClr>
                </a:solidFill>
                <a:latin typeface="Algerian" panose="04020705040A02060702" pitchFamily="82" charset="0"/>
                <a:cs typeface="Trebuchet MS"/>
              </a:rPr>
              <a:t> </a:t>
            </a:r>
            <a:r>
              <a:rPr sz="3600" b="0" spc="-5" dirty="0">
                <a:solidFill>
                  <a:schemeClr val="accent5">
                    <a:lumMod val="60000"/>
                    <a:lumOff val="40000"/>
                  </a:schemeClr>
                </a:solidFill>
                <a:latin typeface="Algerian" panose="04020705040A02060702" pitchFamily="82" charset="0"/>
                <a:cs typeface="Trebuchet MS"/>
              </a:rPr>
              <a:t>page</a:t>
            </a:r>
            <a:endParaRPr sz="3600" dirty="0">
              <a:solidFill>
                <a:schemeClr val="accent5">
                  <a:lumMod val="60000"/>
                  <a:lumOff val="40000"/>
                </a:schemeClr>
              </a:solidFill>
              <a:latin typeface="Algerian" panose="04020705040A02060702" pitchFamily="82" charset="0"/>
              <a:cs typeface="Trebuchet M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286000"/>
            <a:ext cx="8839200" cy="369644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09800" y="1828800"/>
            <a:ext cx="45891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chemeClr val="accent6"/>
                </a:solidFill>
                <a:latin typeface="Trebuchet MS"/>
                <a:cs typeface="Trebuchet MS"/>
              </a:rPr>
              <a:t>Result </a:t>
            </a:r>
            <a:r>
              <a:rPr sz="4000" b="1" spc="-5" dirty="0">
                <a:solidFill>
                  <a:schemeClr val="accent6"/>
                </a:solidFill>
                <a:latin typeface="Trebuchet MS"/>
                <a:cs typeface="Trebuchet MS"/>
              </a:rPr>
              <a:t>&amp;</a:t>
            </a:r>
            <a:r>
              <a:rPr sz="4000" b="1" spc="-15" dirty="0">
                <a:solidFill>
                  <a:schemeClr val="accent6"/>
                </a:solidFill>
                <a:latin typeface="Trebuchet MS"/>
                <a:cs typeface="Trebuchet MS"/>
              </a:rPr>
              <a:t> </a:t>
            </a:r>
            <a:r>
              <a:rPr sz="4000" b="1" spc="-10" dirty="0">
                <a:solidFill>
                  <a:schemeClr val="accent6"/>
                </a:solidFill>
                <a:latin typeface="Trebuchet MS"/>
                <a:cs typeface="Trebuchet MS"/>
              </a:rPr>
              <a:t>Discussion</a:t>
            </a:r>
            <a:endParaRPr sz="4000" dirty="0">
              <a:solidFill>
                <a:schemeClr val="accent6"/>
              </a:solidFill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71626" y="3581400"/>
            <a:ext cx="7442834" cy="879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+mj-lt"/>
                <a:ea typeface="Segoe UI Symbol" panose="020B0502040204020203" pitchFamily="34" charset="0"/>
                <a:cs typeface="Trebuchet MS"/>
              </a:rPr>
              <a:t>In </a:t>
            </a:r>
            <a:r>
              <a:rPr sz="2800" spc="-10" dirty="0">
                <a:solidFill>
                  <a:srgbClr val="FFFFFF"/>
                </a:solidFill>
                <a:latin typeface="+mj-lt"/>
                <a:ea typeface="Segoe UI Symbol" panose="020B0502040204020203" pitchFamily="34" charset="0"/>
                <a:cs typeface="Trebuchet MS"/>
              </a:rPr>
              <a:t>this phase, </a:t>
            </a:r>
            <a:r>
              <a:rPr sz="2800" spc="-5" dirty="0">
                <a:solidFill>
                  <a:srgbClr val="FFFFFF"/>
                </a:solidFill>
                <a:latin typeface="+mj-lt"/>
                <a:ea typeface="Segoe UI Symbol" panose="020B0502040204020203" pitchFamily="34" charset="0"/>
                <a:cs typeface="Trebuchet MS"/>
              </a:rPr>
              <a:t>the system is </a:t>
            </a:r>
            <a:r>
              <a:rPr sz="2800" spc="-10" dirty="0">
                <a:solidFill>
                  <a:srgbClr val="FFFFFF"/>
                </a:solidFill>
                <a:latin typeface="+mj-lt"/>
                <a:ea typeface="Segoe UI Symbol" panose="020B0502040204020203" pitchFamily="34" charset="0"/>
                <a:cs typeface="Trebuchet MS"/>
              </a:rPr>
              <a:t>tested. </a:t>
            </a:r>
            <a:r>
              <a:rPr sz="2800" spc="-5" dirty="0">
                <a:solidFill>
                  <a:srgbClr val="FFFFFF"/>
                </a:solidFill>
                <a:latin typeface="+mj-lt"/>
                <a:ea typeface="Segoe UI Symbol" panose="020B0502040204020203" pitchFamily="34" charset="0"/>
                <a:cs typeface="Trebuchet MS"/>
              </a:rPr>
              <a:t>Here is </a:t>
            </a:r>
            <a:r>
              <a:rPr sz="2800" spc="-10" dirty="0">
                <a:solidFill>
                  <a:srgbClr val="FFFFFF"/>
                </a:solidFill>
                <a:latin typeface="+mj-lt"/>
                <a:ea typeface="Segoe UI Symbol" panose="020B0502040204020203" pitchFamily="34" charset="0"/>
                <a:cs typeface="Trebuchet MS"/>
              </a:rPr>
              <a:t>the  </a:t>
            </a:r>
            <a:r>
              <a:rPr sz="2800" spc="-5" dirty="0">
                <a:solidFill>
                  <a:srgbClr val="FFFFFF"/>
                </a:solidFill>
                <a:latin typeface="+mj-lt"/>
                <a:ea typeface="Segoe UI Symbol" panose="020B0502040204020203" pitchFamily="34" charset="0"/>
                <a:cs typeface="Trebuchet MS"/>
              </a:rPr>
              <a:t>screen shot of </a:t>
            </a:r>
            <a:r>
              <a:rPr sz="2800" spc="-10" dirty="0">
                <a:solidFill>
                  <a:srgbClr val="FFFFFF"/>
                </a:solidFill>
                <a:latin typeface="+mj-lt"/>
                <a:ea typeface="Segoe UI Symbol" panose="020B0502040204020203" pitchFamily="34" charset="0"/>
                <a:cs typeface="Trebuchet MS"/>
              </a:rPr>
              <a:t>the</a:t>
            </a:r>
            <a:r>
              <a:rPr sz="2800" spc="10" dirty="0">
                <a:solidFill>
                  <a:srgbClr val="FFFFFF"/>
                </a:solidFill>
                <a:latin typeface="+mj-lt"/>
                <a:ea typeface="Segoe UI Symbol" panose="020B0502040204020203" pitchFamily="34" charset="0"/>
                <a:cs typeface="Trebuchet MS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+mj-lt"/>
                <a:ea typeface="Segoe UI Symbol" panose="020B0502040204020203" pitchFamily="34" charset="0"/>
                <a:cs typeface="Trebuchet MS"/>
              </a:rPr>
              <a:t>result.</a:t>
            </a:r>
            <a:endParaRPr sz="2800" dirty="0">
              <a:latin typeface="+mj-lt"/>
              <a:ea typeface="Segoe UI Symbol" panose="020B0502040204020203" pitchFamily="34" charset="0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65185" y="6547815"/>
            <a:ext cx="10985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Page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No:</a:t>
            </a: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41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6800" y="1066800"/>
            <a:ext cx="65506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990033"/>
                </a:solidFill>
                <a:latin typeface="+mn-lt"/>
                <a:cs typeface="Segoe UI Semibold" panose="020B0702040204020203" pitchFamily="34" charset="0"/>
              </a:rPr>
              <a:t>Admin </a:t>
            </a:r>
            <a:r>
              <a:rPr sz="3600" b="0" spc="-5" dirty="0">
                <a:solidFill>
                  <a:srgbClr val="990033"/>
                </a:solidFill>
                <a:latin typeface="+mn-lt"/>
                <a:cs typeface="Segoe UI Semibold" panose="020B0702040204020203" pitchFamily="34" charset="0"/>
              </a:rPr>
              <a:t>Login</a:t>
            </a:r>
            <a:r>
              <a:rPr sz="3600" b="0" spc="-85" dirty="0">
                <a:solidFill>
                  <a:srgbClr val="990033"/>
                </a:solidFill>
                <a:latin typeface="+mn-lt"/>
                <a:cs typeface="Segoe UI Semibold" panose="020B0702040204020203" pitchFamily="34" charset="0"/>
              </a:rPr>
              <a:t> </a:t>
            </a:r>
            <a:r>
              <a:rPr sz="3600" b="0" spc="-5" dirty="0">
                <a:solidFill>
                  <a:srgbClr val="990033"/>
                </a:solidFill>
                <a:latin typeface="+mn-lt"/>
                <a:cs typeface="Segoe UI Semibold" panose="020B0702040204020203" pitchFamily="34" charset="0"/>
              </a:rPr>
              <a:t>page</a:t>
            </a:r>
            <a:endParaRPr sz="3600" dirty="0">
              <a:solidFill>
                <a:srgbClr val="990033"/>
              </a:solidFill>
              <a:latin typeface="+mn-lt"/>
              <a:cs typeface="Segoe UI Semibold" panose="020B07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86000"/>
            <a:ext cx="8491182" cy="372315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b="0" dirty="0">
                <a:solidFill>
                  <a:srgbClr val="990033"/>
                </a:solidFill>
                <a:cs typeface="Segoe UI Semibold" panose="020B0702040204020203" pitchFamily="34" charset="0"/>
              </a:rPr>
              <a:t>Admin </a:t>
            </a:r>
            <a:r>
              <a:rPr lang="en-IN" sz="3200" b="0" spc="-5" dirty="0" smtClean="0">
                <a:solidFill>
                  <a:srgbClr val="990033"/>
                </a:solidFill>
                <a:cs typeface="Segoe UI Semibold" panose="020B0702040204020203" pitchFamily="34" charset="0"/>
              </a:rPr>
              <a:t>signup</a:t>
            </a:r>
            <a:r>
              <a:rPr lang="en-IN" sz="3200" b="0" spc="-85" dirty="0" smtClean="0">
                <a:solidFill>
                  <a:srgbClr val="990033"/>
                </a:solidFill>
                <a:cs typeface="Segoe UI Semibold" panose="020B0702040204020203" pitchFamily="34" charset="0"/>
              </a:rPr>
              <a:t> </a:t>
            </a:r>
            <a:r>
              <a:rPr lang="en-IN" sz="3200" b="0" spc="-5" dirty="0">
                <a:solidFill>
                  <a:srgbClr val="990033"/>
                </a:solidFill>
                <a:cs typeface="Segoe UI Semibold" panose="020B0702040204020203" pitchFamily="34" charset="0"/>
              </a:rPr>
              <a:t>page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07" y="1676400"/>
            <a:ext cx="8305800" cy="49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586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b="0" dirty="0">
                <a:solidFill>
                  <a:srgbClr val="990033"/>
                </a:solidFill>
                <a:cs typeface="Segoe UI Semibold" panose="020B0702040204020203" pitchFamily="34" charset="0"/>
              </a:rPr>
              <a:t>Admin </a:t>
            </a:r>
            <a:r>
              <a:rPr lang="en-IN" sz="3200" b="0" spc="-5" dirty="0" smtClean="0">
                <a:solidFill>
                  <a:srgbClr val="990033"/>
                </a:solidFill>
                <a:cs typeface="Segoe UI Semibold" panose="020B0702040204020203" pitchFamily="34" charset="0"/>
              </a:rPr>
              <a:t>change password</a:t>
            </a:r>
            <a:r>
              <a:rPr lang="en-IN" sz="3200" b="0" spc="-85" dirty="0" smtClean="0">
                <a:solidFill>
                  <a:srgbClr val="990033"/>
                </a:solidFill>
                <a:cs typeface="Segoe UI Semibold" panose="020B0702040204020203" pitchFamily="34" charset="0"/>
              </a:rPr>
              <a:t> </a:t>
            </a:r>
            <a:r>
              <a:rPr lang="en-IN" sz="3200" b="0" spc="-5" dirty="0">
                <a:solidFill>
                  <a:srgbClr val="990033"/>
                </a:solidFill>
                <a:cs typeface="Segoe UI Semibold" panose="020B0702040204020203" pitchFamily="34" charset="0"/>
              </a:rPr>
              <a:t>page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86000"/>
            <a:ext cx="8450668" cy="354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2709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b="0" spc="-5" dirty="0" smtClean="0">
                <a:solidFill>
                  <a:srgbClr val="990033"/>
                </a:solidFill>
                <a:cs typeface="Segoe UI Semibold" panose="020B0702040204020203" pitchFamily="34" charset="0"/>
              </a:rPr>
              <a:t>customer details</a:t>
            </a:r>
            <a:r>
              <a:rPr lang="en-IN" sz="3200" b="0" spc="-85" dirty="0" smtClean="0">
                <a:solidFill>
                  <a:srgbClr val="990033"/>
                </a:solidFill>
                <a:cs typeface="Segoe UI Semibold" panose="020B0702040204020203" pitchFamily="34" charset="0"/>
              </a:rPr>
              <a:t> </a:t>
            </a:r>
            <a:r>
              <a:rPr lang="en-IN" sz="3200" b="0" spc="-5" dirty="0">
                <a:solidFill>
                  <a:srgbClr val="990033"/>
                </a:solidFill>
                <a:cs typeface="Segoe UI Semibold" panose="020B0702040204020203" pitchFamily="34" charset="0"/>
              </a:rPr>
              <a:t>page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09800"/>
            <a:ext cx="8610600" cy="389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8549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b="0" spc="-5" dirty="0" smtClean="0">
                <a:solidFill>
                  <a:srgbClr val="990033"/>
                </a:solidFill>
                <a:cs typeface="Segoe UI Semibold" panose="020B0702040204020203" pitchFamily="34" charset="0"/>
              </a:rPr>
              <a:t>update profile</a:t>
            </a:r>
            <a:r>
              <a:rPr lang="en-IN" sz="3200" b="0" spc="-85" dirty="0" smtClean="0">
                <a:solidFill>
                  <a:srgbClr val="990033"/>
                </a:solidFill>
                <a:cs typeface="Segoe UI Semibold" panose="020B0702040204020203" pitchFamily="34" charset="0"/>
              </a:rPr>
              <a:t> </a:t>
            </a:r>
            <a:r>
              <a:rPr lang="en-IN" sz="3200" b="0" spc="-5" dirty="0">
                <a:solidFill>
                  <a:srgbClr val="990033"/>
                </a:solidFill>
                <a:cs typeface="Segoe UI Semibold" panose="020B0702040204020203" pitchFamily="34" charset="0"/>
              </a:rPr>
              <a:t>page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07" y="2209800"/>
            <a:ext cx="8229600" cy="320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531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b="0" dirty="0" smtClean="0">
                <a:solidFill>
                  <a:srgbClr val="990033"/>
                </a:solidFill>
                <a:cs typeface="Segoe UI Semibold" panose="020B0702040204020203" pitchFamily="34" charset="0"/>
              </a:rPr>
              <a:t>Product entry </a:t>
            </a:r>
            <a:r>
              <a:rPr lang="en-IN" sz="3200" b="0" spc="-5" dirty="0" smtClean="0">
                <a:solidFill>
                  <a:srgbClr val="990033"/>
                </a:solidFill>
                <a:cs typeface="Segoe UI Semibold" panose="020B0702040204020203" pitchFamily="34" charset="0"/>
              </a:rPr>
              <a:t>page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38" y="2057400"/>
            <a:ext cx="8077200" cy="420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065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b="0" dirty="0" smtClean="0">
                <a:solidFill>
                  <a:srgbClr val="990033"/>
                </a:solidFill>
                <a:cs typeface="Segoe UI Semibold" panose="020B0702040204020203" pitchFamily="34" charset="0"/>
              </a:rPr>
              <a:t>Product search </a:t>
            </a:r>
            <a:r>
              <a:rPr lang="en-IN" sz="3200" b="0" spc="-5" dirty="0" smtClean="0">
                <a:solidFill>
                  <a:srgbClr val="990033"/>
                </a:solidFill>
                <a:cs typeface="Segoe UI Semibold" panose="020B0702040204020203" pitchFamily="34" charset="0"/>
              </a:rPr>
              <a:t>page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86000"/>
            <a:ext cx="7917268" cy="379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49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b="0" dirty="0" smtClean="0">
                <a:solidFill>
                  <a:srgbClr val="990033"/>
                </a:solidFill>
                <a:cs typeface="Segoe UI Semibold" panose="020B0702040204020203" pitchFamily="34" charset="0"/>
              </a:rPr>
              <a:t>Product book </a:t>
            </a:r>
            <a:r>
              <a:rPr lang="en-IN" sz="3200" b="0" spc="-5" dirty="0" smtClean="0">
                <a:solidFill>
                  <a:srgbClr val="990033"/>
                </a:solidFill>
                <a:cs typeface="Segoe UI Semibold" panose="020B0702040204020203" pitchFamily="34" charset="0"/>
              </a:rPr>
              <a:t>page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7" y="1973453"/>
            <a:ext cx="7544254" cy="35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1917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685800"/>
            <a:ext cx="452310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SUBMITTED</a:t>
            </a:r>
            <a:r>
              <a:rPr sz="3600" spc="-85" dirty="0"/>
              <a:t> </a:t>
            </a:r>
            <a:r>
              <a:rPr sz="3600" spc="-70" dirty="0"/>
              <a:t>BY: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7965185" y="6486245"/>
            <a:ext cx="10985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Page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No:</a:t>
            </a: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04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46822" y="1615681"/>
            <a:ext cx="4010660" cy="48705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 marR="351790">
              <a:lnSpc>
                <a:spcPct val="100000"/>
              </a:lnSpc>
              <a:spcBef>
                <a:spcPts val="100"/>
              </a:spcBef>
            </a:pPr>
            <a:r>
              <a:rPr lang="en-US" sz="2400" b="1" spc="-5" dirty="0" smtClean="0">
                <a:solidFill>
                  <a:srgbClr val="FFFFFF"/>
                </a:solidFill>
                <a:latin typeface="Trebuchet MS"/>
                <a:cs typeface="Trebuchet MS"/>
              </a:rPr>
              <a:t>Mr. Writtik Bhattacharya</a:t>
            </a:r>
          </a:p>
          <a:p>
            <a:pPr marL="63500" marR="351790">
              <a:lnSpc>
                <a:spcPct val="100000"/>
              </a:lnSpc>
              <a:spcBef>
                <a:spcPts val="100"/>
              </a:spcBef>
            </a:pPr>
            <a:r>
              <a:rPr lang="en-US" sz="2400" b="1" spc="-5" dirty="0" smtClean="0">
                <a:solidFill>
                  <a:srgbClr val="FFFFFF"/>
                </a:solidFill>
                <a:latin typeface="Trebuchet MS"/>
                <a:cs typeface="Trebuchet MS"/>
              </a:rPr>
              <a:t>Roll- 46118106 No.-026</a:t>
            </a:r>
            <a:endParaRPr sz="24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r>
              <a:rPr lang="en-US" sz="2450" dirty="0" smtClean="0">
                <a:latin typeface="Trebuchet MS"/>
                <a:cs typeface="Trebuchet MS"/>
              </a:rPr>
              <a:t> 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r>
              <a:rPr lang="en-US" sz="2450" dirty="0">
                <a:latin typeface="Trebuchet MS"/>
                <a:cs typeface="Trebuchet MS"/>
              </a:rPr>
              <a:t> </a:t>
            </a:r>
            <a:r>
              <a:rPr lang="en-US" sz="2450" dirty="0" smtClean="0">
                <a:solidFill>
                  <a:schemeClr val="tx1">
                    <a:lumMod val="95000"/>
                  </a:schemeClr>
                </a:solidFill>
                <a:latin typeface="Trebuchet MS"/>
                <a:cs typeface="Trebuchet MS"/>
              </a:rPr>
              <a:t>Miss. Ayesha </a:t>
            </a:r>
            <a:r>
              <a:rPr lang="en-US" sz="2450" dirty="0" err="1" smtClean="0">
                <a:solidFill>
                  <a:schemeClr val="tx1">
                    <a:lumMod val="95000"/>
                  </a:schemeClr>
                </a:solidFill>
                <a:latin typeface="Trebuchet MS"/>
                <a:cs typeface="Trebuchet MS"/>
              </a:rPr>
              <a:t>Khatun</a:t>
            </a:r>
            <a:endParaRPr lang="en-US" sz="2450" dirty="0" smtClean="0">
              <a:solidFill>
                <a:schemeClr val="tx1">
                  <a:lumMod val="95000"/>
                </a:schemeClr>
              </a:solidFill>
              <a:latin typeface="Trebuchet MS"/>
              <a:cs typeface="Trebuchet MS"/>
            </a:endParaRPr>
          </a:p>
          <a:p>
            <a:pPr>
              <a:spcBef>
                <a:spcPts val="35"/>
              </a:spcBef>
            </a:pPr>
            <a:r>
              <a:rPr lang="en-US" sz="2450" dirty="0" smtClean="0">
                <a:latin typeface="Trebuchet MS"/>
                <a:cs typeface="Trebuchet MS"/>
              </a:rPr>
              <a:t> </a:t>
            </a:r>
            <a:r>
              <a:rPr lang="en-US" sz="2400" b="1" spc="-5" dirty="0" smtClean="0">
                <a:solidFill>
                  <a:srgbClr val="FFFFFF"/>
                </a:solidFill>
                <a:latin typeface="Trebuchet MS"/>
                <a:cs typeface="Trebuchet MS"/>
              </a:rPr>
              <a:t>Roll- 46118106 No.-003</a:t>
            </a:r>
          </a:p>
          <a:p>
            <a:pPr>
              <a:spcBef>
                <a:spcPts val="35"/>
              </a:spcBef>
            </a:pPr>
            <a:r>
              <a:rPr lang="en-US" sz="2400" b="1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endParaRPr lang="en-US" sz="2400" b="1" spc="-5" dirty="0" smtClean="0">
              <a:solidFill>
                <a:srgbClr val="FFFFFF"/>
              </a:solidFill>
              <a:latin typeface="Trebuchet MS"/>
              <a:cs typeface="Trebuchet MS"/>
            </a:endParaRPr>
          </a:p>
          <a:p>
            <a:pPr>
              <a:spcBef>
                <a:spcPts val="35"/>
              </a:spcBef>
            </a:pPr>
            <a:r>
              <a:rPr lang="en-US" sz="2400" b="1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400" b="1" spc="-5" dirty="0" smtClean="0">
                <a:solidFill>
                  <a:srgbClr val="FFFFFF"/>
                </a:solidFill>
                <a:latin typeface="Trebuchet MS"/>
                <a:cs typeface="Trebuchet MS"/>
              </a:rPr>
              <a:t>Mr. </a:t>
            </a:r>
            <a:r>
              <a:rPr lang="en-US" sz="2400" b="1" spc="-5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Debraj</a:t>
            </a:r>
            <a:r>
              <a:rPr lang="en-US" sz="2400" b="1" spc="-5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400" b="1" spc="-5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Maity</a:t>
            </a:r>
            <a:endParaRPr lang="en-US" sz="2400" b="1" spc="-5" dirty="0" smtClean="0">
              <a:solidFill>
                <a:srgbClr val="FFFFFF"/>
              </a:solidFill>
              <a:latin typeface="Trebuchet MS"/>
              <a:cs typeface="Trebuchet MS"/>
            </a:endParaRPr>
          </a:p>
          <a:p>
            <a:pPr>
              <a:spcBef>
                <a:spcPts val="35"/>
              </a:spcBef>
            </a:pPr>
            <a:r>
              <a:rPr lang="en-US" sz="2400" b="1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400" b="1" spc="-5" dirty="0" smtClean="0">
                <a:solidFill>
                  <a:srgbClr val="FFFFFF"/>
                </a:solidFill>
                <a:latin typeface="Trebuchet MS"/>
                <a:cs typeface="Trebuchet MS"/>
              </a:rPr>
              <a:t>Roll- 46118106 No.-004</a:t>
            </a:r>
            <a:endParaRPr lang="en-US" sz="2400" dirty="0" smtClean="0">
              <a:latin typeface="Trebuchet MS"/>
              <a:cs typeface="Trebuchet MS"/>
            </a:endParaRPr>
          </a:p>
          <a:p>
            <a:pPr>
              <a:spcBef>
                <a:spcPts val="35"/>
              </a:spcBef>
            </a:pPr>
            <a:endParaRPr lang="en-US" sz="2400" dirty="0" smtClean="0">
              <a:latin typeface="Trebuchet MS"/>
              <a:cs typeface="Trebuchet MS"/>
            </a:endParaRPr>
          </a:p>
          <a:p>
            <a:pPr>
              <a:spcBef>
                <a:spcPts val="35"/>
              </a:spcBef>
            </a:pPr>
            <a:r>
              <a:rPr lang="en-US" sz="2400" dirty="0">
                <a:latin typeface="Trebuchet MS"/>
                <a:cs typeface="Trebuchet MS"/>
              </a:rPr>
              <a:t> </a:t>
            </a: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Trebuchet MS"/>
                <a:cs typeface="Trebuchet MS"/>
              </a:rPr>
              <a:t>Miss. </a:t>
            </a:r>
            <a:r>
              <a:rPr lang="en-US" sz="2400" dirty="0" err="1" smtClean="0">
                <a:solidFill>
                  <a:schemeClr val="tx1">
                    <a:lumMod val="95000"/>
                  </a:schemeClr>
                </a:solidFill>
                <a:latin typeface="Trebuchet MS"/>
                <a:cs typeface="Trebuchet MS"/>
              </a:rPr>
              <a:t>Piyali</a:t>
            </a: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Trebuchet MS"/>
                <a:cs typeface="Trebuchet MS"/>
              </a:rPr>
              <a:t> Das</a:t>
            </a:r>
          </a:p>
          <a:p>
            <a:pPr>
              <a:spcBef>
                <a:spcPts val="35"/>
              </a:spcBef>
            </a:pPr>
            <a:r>
              <a:rPr lang="en-US" sz="2400" b="1" spc="-5" dirty="0" smtClean="0">
                <a:solidFill>
                  <a:srgbClr val="FFFFFF"/>
                </a:solidFill>
                <a:latin typeface="Trebuchet MS"/>
                <a:cs typeface="Trebuchet MS"/>
              </a:rPr>
              <a:t>Roll- 46118106 No.-009</a:t>
            </a:r>
            <a:endParaRPr lang="en-US" sz="2400" dirty="0" smtClean="0">
              <a:latin typeface="Trebuchet MS"/>
              <a:cs typeface="Trebuchet MS"/>
            </a:endParaRPr>
          </a:p>
          <a:p>
            <a:pPr>
              <a:spcBef>
                <a:spcPts val="35"/>
              </a:spcBef>
            </a:pPr>
            <a:endParaRPr lang="en-US" sz="2400" dirty="0" smtClean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 dirty="0">
              <a:latin typeface="Trebuchet MS"/>
              <a:cs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b="0" dirty="0" smtClean="0">
                <a:solidFill>
                  <a:srgbClr val="990033"/>
                </a:solidFill>
                <a:cs typeface="Segoe UI Semibold" panose="020B0702040204020203" pitchFamily="34" charset="0"/>
              </a:rPr>
              <a:t>Add to cart </a:t>
            </a:r>
            <a:r>
              <a:rPr lang="en-IN" sz="3200" b="0" spc="-5" dirty="0" smtClean="0">
                <a:solidFill>
                  <a:srgbClr val="990033"/>
                </a:solidFill>
                <a:cs typeface="Segoe UI Semibold" panose="020B0702040204020203" pitchFamily="34" charset="0"/>
              </a:rPr>
              <a:t>page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828800"/>
            <a:ext cx="8229600" cy="43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1921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b="0" dirty="0" smtClean="0">
                <a:solidFill>
                  <a:srgbClr val="990033"/>
                </a:solidFill>
                <a:cs typeface="Segoe UI Semibold" panose="020B0702040204020203" pitchFamily="34" charset="0"/>
              </a:rPr>
              <a:t>Details booking </a:t>
            </a:r>
            <a:r>
              <a:rPr lang="en-IN" sz="3200" b="0" spc="-5" dirty="0" smtClean="0">
                <a:solidFill>
                  <a:srgbClr val="990033"/>
                </a:solidFill>
                <a:cs typeface="Segoe UI Semibold" panose="020B0702040204020203" pitchFamily="34" charset="0"/>
              </a:rPr>
              <a:t>page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07" y="2286000"/>
            <a:ext cx="8229600" cy="309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501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b="0" dirty="0" smtClean="0">
                <a:solidFill>
                  <a:srgbClr val="990033"/>
                </a:solidFill>
                <a:cs typeface="Segoe UI Semibold" panose="020B0702040204020203" pitchFamily="34" charset="0"/>
              </a:rPr>
              <a:t>Confirm booking </a:t>
            </a:r>
            <a:r>
              <a:rPr lang="en-IN" sz="3200" b="0" spc="-5" dirty="0" smtClean="0">
                <a:solidFill>
                  <a:srgbClr val="990033"/>
                </a:solidFill>
                <a:cs typeface="Segoe UI Semibold" panose="020B0702040204020203" pitchFamily="34" charset="0"/>
              </a:rPr>
              <a:t>page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23734"/>
            <a:ext cx="8229600" cy="338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182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b="0" dirty="0" smtClean="0">
                <a:solidFill>
                  <a:srgbClr val="990033"/>
                </a:solidFill>
                <a:cs typeface="Segoe UI Semibold" panose="020B0702040204020203" pitchFamily="34" charset="0"/>
              </a:rPr>
              <a:t>Bill print </a:t>
            </a:r>
            <a:r>
              <a:rPr lang="en-IN" sz="3200" b="0" spc="-5" dirty="0" smtClean="0">
                <a:solidFill>
                  <a:srgbClr val="990033"/>
                </a:solidFill>
                <a:cs typeface="Segoe UI Semibold" panose="020B0702040204020203" pitchFamily="34" charset="0"/>
              </a:rPr>
              <a:t>page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057400"/>
            <a:ext cx="8069668" cy="367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0982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6800" y="855820"/>
            <a:ext cx="723900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3200" b="0" dirty="0">
                <a:solidFill>
                  <a:schemeClr val="tx1">
                    <a:lumMod val="75000"/>
                  </a:schemeClr>
                </a:solidFill>
                <a:latin typeface="Arial Rounded MT Bold" panose="020F0704030504030204" pitchFamily="34" charset="0"/>
                <a:cs typeface="Trebuchet MS"/>
              </a:rPr>
              <a:t>Admin </a:t>
            </a:r>
            <a:r>
              <a:rPr lang="en-IN" sz="3200" b="0" spc="-5" dirty="0">
                <a:solidFill>
                  <a:schemeClr val="tx1">
                    <a:lumMod val="75000"/>
                  </a:schemeClr>
                </a:solidFill>
                <a:latin typeface="Arial Rounded MT Bold" panose="020F0704030504030204" pitchFamily="34" charset="0"/>
                <a:cs typeface="Trebuchet MS"/>
              </a:rPr>
              <a:t>Manage all</a:t>
            </a:r>
            <a:r>
              <a:rPr lang="en-IN" sz="3200" b="0" spc="-95" dirty="0">
                <a:solidFill>
                  <a:schemeClr val="tx1">
                    <a:lumMod val="75000"/>
                  </a:schemeClr>
                </a:solidFill>
                <a:latin typeface="Arial Rounded MT Bold" panose="020F0704030504030204" pitchFamily="34" charset="0"/>
                <a:cs typeface="Trebuchet MS"/>
              </a:rPr>
              <a:t> </a:t>
            </a:r>
            <a:r>
              <a:rPr lang="en-IN" sz="3200" spc="-5" dirty="0">
                <a:solidFill>
                  <a:schemeClr val="tx1">
                    <a:lumMod val="75000"/>
                  </a:schemeClr>
                </a:solidFill>
                <a:latin typeface="Arial Rounded MT Bold" panose="020F0704030504030204" pitchFamily="34" charset="0"/>
              </a:rPr>
              <a:t>Order</a:t>
            </a:r>
            <a:endParaRPr sz="3200" dirty="0">
              <a:solidFill>
                <a:schemeClr val="accent1">
                  <a:lumMod val="20000"/>
                  <a:lumOff val="80000"/>
                </a:schemeClr>
              </a:solidFill>
              <a:latin typeface="Modern No. 20" panose="02070704070505020303" pitchFamily="18" charset="0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14600"/>
            <a:ext cx="8458200" cy="332561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0200" y="1143000"/>
            <a:ext cx="54838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CC9900"/>
                </a:solidFill>
              </a:rPr>
              <a:t>Limitations</a:t>
            </a:r>
            <a:endParaRPr sz="3600" dirty="0">
              <a:solidFill>
                <a:srgbClr val="CC9900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0045" marR="246379" indent="-342900">
              <a:lnSpc>
                <a:spcPct val="100000"/>
              </a:lnSpc>
              <a:spcBef>
                <a:spcPts val="95"/>
              </a:spcBef>
            </a:pPr>
            <a:r>
              <a:rPr sz="2250" b="0" spc="380" dirty="0">
                <a:solidFill>
                  <a:srgbClr val="90C225"/>
                </a:solidFill>
                <a:latin typeface="Arial"/>
                <a:cs typeface="Arial"/>
              </a:rPr>
              <a:t> </a:t>
            </a:r>
            <a:r>
              <a:rPr spc="-5" dirty="0"/>
              <a:t>In </a:t>
            </a:r>
            <a:r>
              <a:rPr spc="-10" dirty="0"/>
              <a:t>this </a:t>
            </a:r>
            <a:r>
              <a:rPr spc="-5" dirty="0"/>
              <a:t>application search </a:t>
            </a:r>
            <a:r>
              <a:rPr dirty="0"/>
              <a:t>is </a:t>
            </a:r>
            <a:r>
              <a:rPr spc="-5" dirty="0"/>
              <a:t>limited to </a:t>
            </a:r>
            <a:r>
              <a:rPr spc="-10" dirty="0"/>
              <a:t>string</a:t>
            </a:r>
            <a:r>
              <a:rPr spc="-270" dirty="0"/>
              <a:t> </a:t>
            </a:r>
            <a:r>
              <a:rPr spc="-310" dirty="0"/>
              <a:t>or  </a:t>
            </a:r>
            <a:r>
              <a:rPr spc="-10" dirty="0"/>
              <a:t>by </a:t>
            </a:r>
            <a:r>
              <a:rPr spc="-55" dirty="0"/>
              <a:t>number. </a:t>
            </a:r>
            <a:r>
              <a:rPr dirty="0"/>
              <a:t>Cannot </a:t>
            </a:r>
            <a:r>
              <a:rPr spc="-5" dirty="0"/>
              <a:t>do search </a:t>
            </a:r>
            <a:r>
              <a:rPr spc="-10" dirty="0"/>
              <a:t>by </a:t>
            </a:r>
            <a:r>
              <a:rPr spc="-5" dirty="0"/>
              <a:t>photo and  finger</a:t>
            </a:r>
            <a:r>
              <a:rPr spc="-10" dirty="0"/>
              <a:t> </a:t>
            </a:r>
            <a:r>
              <a:rPr spc="-5" dirty="0"/>
              <a:t>print.</a:t>
            </a:r>
            <a:endParaRPr sz="2250" dirty="0">
              <a:latin typeface="Arial"/>
              <a:cs typeface="Arial"/>
            </a:endParaRPr>
          </a:p>
          <a:p>
            <a:pPr marL="360045" marR="808355" indent="-342900">
              <a:lnSpc>
                <a:spcPct val="100000"/>
              </a:lnSpc>
              <a:spcBef>
                <a:spcPts val="1010"/>
              </a:spcBef>
            </a:pPr>
            <a:r>
              <a:rPr sz="2250" b="0" spc="380" dirty="0">
                <a:solidFill>
                  <a:srgbClr val="90C225"/>
                </a:solidFill>
                <a:latin typeface="Arial"/>
                <a:cs typeface="Arial"/>
              </a:rPr>
              <a:t> </a:t>
            </a:r>
            <a:r>
              <a:rPr spc="-5" dirty="0"/>
              <a:t>A typical </a:t>
            </a:r>
            <a:r>
              <a:rPr spc="15" dirty="0"/>
              <a:t>virus </a:t>
            </a:r>
            <a:r>
              <a:rPr spc="-5" dirty="0"/>
              <a:t>can wash out all</a:t>
            </a:r>
            <a:r>
              <a:rPr spc="-430" dirty="0"/>
              <a:t> </a:t>
            </a:r>
            <a:r>
              <a:rPr spc="-65" dirty="0"/>
              <a:t>information  </a:t>
            </a:r>
            <a:r>
              <a:rPr spc="-5" dirty="0"/>
              <a:t>stored in the </a:t>
            </a:r>
            <a:r>
              <a:rPr spc="-40" dirty="0"/>
              <a:t>computer. </a:t>
            </a:r>
            <a:r>
              <a:rPr spc="-5" dirty="0"/>
              <a:t>Then retrieval  </a:t>
            </a:r>
            <a:r>
              <a:rPr spc="-15" dirty="0"/>
              <a:t>restoration </a:t>
            </a:r>
            <a:r>
              <a:rPr spc="-5" dirty="0"/>
              <a:t>of data becomes</a:t>
            </a:r>
            <a:r>
              <a:rPr spc="45" dirty="0"/>
              <a:t> </a:t>
            </a:r>
            <a:r>
              <a:rPr spc="-40" dirty="0"/>
              <a:t>necessary.</a:t>
            </a:r>
            <a:endParaRPr sz="2250" dirty="0">
              <a:latin typeface="Arial"/>
              <a:cs typeface="Arial"/>
            </a:endParaRPr>
          </a:p>
          <a:p>
            <a:pPr marL="360045" marR="5080" indent="-342900">
              <a:lnSpc>
                <a:spcPct val="100000"/>
              </a:lnSpc>
              <a:spcBef>
                <a:spcPts val="1000"/>
              </a:spcBef>
            </a:pPr>
            <a:r>
              <a:rPr sz="2250" b="0" spc="380" dirty="0">
                <a:solidFill>
                  <a:srgbClr val="90C225"/>
                </a:solidFill>
                <a:latin typeface="Arial"/>
                <a:cs typeface="Arial"/>
              </a:rPr>
              <a:t> </a:t>
            </a:r>
            <a:r>
              <a:rPr b="0" spc="-10" dirty="0">
                <a:latin typeface="Trebuchet MS"/>
                <a:cs typeface="Trebuchet MS"/>
              </a:rPr>
              <a:t>Many necessary </a:t>
            </a:r>
            <a:r>
              <a:rPr b="0" spc="-5" dirty="0">
                <a:latin typeface="Trebuchet MS"/>
                <a:cs typeface="Trebuchet MS"/>
              </a:rPr>
              <a:t>features </a:t>
            </a:r>
            <a:r>
              <a:rPr b="0" spc="-10" dirty="0">
                <a:latin typeface="Trebuchet MS"/>
                <a:cs typeface="Trebuchet MS"/>
              </a:rPr>
              <a:t>are not available now</a:t>
            </a:r>
            <a:r>
              <a:rPr b="0" spc="-100" dirty="0">
                <a:latin typeface="Trebuchet MS"/>
                <a:cs typeface="Trebuchet MS"/>
              </a:rPr>
              <a:t> </a:t>
            </a:r>
            <a:r>
              <a:rPr b="0" spc="-215" dirty="0">
                <a:latin typeface="Trebuchet MS"/>
                <a:cs typeface="Trebuchet MS"/>
              </a:rPr>
              <a:t>for  </a:t>
            </a:r>
            <a:r>
              <a:rPr b="0" spc="-10" dirty="0">
                <a:latin typeface="Trebuchet MS"/>
                <a:cs typeface="Trebuchet MS"/>
              </a:rPr>
              <a:t>both user and</a:t>
            </a:r>
            <a:r>
              <a:rPr b="0" dirty="0">
                <a:latin typeface="Trebuchet MS"/>
                <a:cs typeface="Trebuchet MS"/>
              </a:rPr>
              <a:t> </a:t>
            </a:r>
            <a:r>
              <a:rPr b="0" spc="-10" dirty="0">
                <a:latin typeface="Trebuchet MS"/>
                <a:cs typeface="Trebuchet MS"/>
              </a:rPr>
              <a:t>admin.</a:t>
            </a:r>
            <a:endParaRPr sz="225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65185" y="6547815"/>
            <a:ext cx="10985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Page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No:</a:t>
            </a: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43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3600" y="693871"/>
            <a:ext cx="3866768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35" dirty="0">
                <a:solidFill>
                  <a:srgbClr val="990033"/>
                </a:solidFill>
              </a:rPr>
              <a:t>Future</a:t>
            </a:r>
            <a:r>
              <a:rPr sz="4000" spc="-55" dirty="0">
                <a:solidFill>
                  <a:srgbClr val="990033"/>
                </a:solidFill>
              </a:rPr>
              <a:t> </a:t>
            </a:r>
            <a:r>
              <a:rPr sz="4000" spc="-10" dirty="0">
                <a:solidFill>
                  <a:srgbClr val="990033"/>
                </a:solidFill>
              </a:rPr>
              <a:t>Plan</a:t>
            </a:r>
            <a:endParaRPr sz="4000" dirty="0">
              <a:solidFill>
                <a:srgbClr val="990033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6645" y="2362200"/>
            <a:ext cx="8467090" cy="32265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45" dirty="0">
                <a:solidFill>
                  <a:srgbClr val="FFFFFF"/>
                </a:solidFill>
                <a:latin typeface="Agency FB" panose="020B0503020202020204" pitchFamily="34" charset="0"/>
                <a:cs typeface="Carlito"/>
              </a:rPr>
              <a:t>We </a:t>
            </a:r>
            <a:r>
              <a:rPr sz="2400" b="1" spc="-10" dirty="0">
                <a:solidFill>
                  <a:srgbClr val="FFFFFF"/>
                </a:solidFill>
                <a:latin typeface="Agency FB" panose="020B0503020202020204" pitchFamily="34" charset="0"/>
                <a:cs typeface="Carlito"/>
              </a:rPr>
              <a:t>are </a:t>
            </a:r>
            <a:r>
              <a:rPr sz="2400" b="1" spc="-5" dirty="0">
                <a:solidFill>
                  <a:srgbClr val="FFFFFF"/>
                </a:solidFill>
                <a:latin typeface="Agency FB" panose="020B0503020202020204" pitchFamily="34" charset="0"/>
                <a:cs typeface="Carlito"/>
              </a:rPr>
              <a:t>thinking </a:t>
            </a:r>
            <a:r>
              <a:rPr sz="2400" b="1" dirty="0">
                <a:solidFill>
                  <a:srgbClr val="FFFFFF"/>
                </a:solidFill>
                <a:latin typeface="Agency FB" panose="020B0503020202020204" pitchFamily="34" charset="0"/>
                <a:cs typeface="Carlito"/>
              </a:rPr>
              <a:t>of some </a:t>
            </a:r>
            <a:r>
              <a:rPr sz="2400" b="1" spc="-10" dirty="0">
                <a:solidFill>
                  <a:srgbClr val="FFFFFF"/>
                </a:solidFill>
                <a:latin typeface="Agency FB" panose="020B0503020202020204" pitchFamily="34" charset="0"/>
                <a:cs typeface="Carlito"/>
              </a:rPr>
              <a:t>modifications </a:t>
            </a:r>
            <a:r>
              <a:rPr sz="2400" b="1" dirty="0">
                <a:solidFill>
                  <a:srgbClr val="FFFFFF"/>
                </a:solidFill>
                <a:latin typeface="Agency FB" panose="020B0503020202020204" pitchFamily="34" charset="0"/>
                <a:cs typeface="Carlito"/>
              </a:rPr>
              <a:t>and </a:t>
            </a:r>
            <a:r>
              <a:rPr sz="2400" b="1" spc="-5" dirty="0">
                <a:solidFill>
                  <a:srgbClr val="FFFFFF"/>
                </a:solidFill>
                <a:latin typeface="Agency FB" panose="020B0503020202020204" pitchFamily="34" charset="0"/>
                <a:cs typeface="Carlito"/>
              </a:rPr>
              <a:t>adding </a:t>
            </a:r>
            <a:r>
              <a:rPr sz="2400" b="1" dirty="0">
                <a:solidFill>
                  <a:srgbClr val="FFFFFF"/>
                </a:solidFill>
                <a:latin typeface="Agency FB" panose="020B0503020202020204" pitchFamily="34" charset="0"/>
                <a:cs typeface="Carlito"/>
              </a:rPr>
              <a:t>some</a:t>
            </a:r>
            <a:r>
              <a:rPr sz="2400" b="1" spc="15" dirty="0">
                <a:solidFill>
                  <a:srgbClr val="FFFFFF"/>
                </a:solidFill>
                <a:latin typeface="Agency FB" panose="020B0503020202020204" pitchFamily="34" charset="0"/>
                <a:cs typeface="Carlito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gency FB" panose="020B0503020202020204" pitchFamily="34" charset="0"/>
                <a:cs typeface="Carlito"/>
              </a:rPr>
              <a:t>advanced</a:t>
            </a:r>
            <a:endParaRPr sz="2400" dirty="0">
              <a:latin typeface="Agency FB" panose="020B0503020202020204" pitchFamily="34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FFFFFF"/>
                </a:solidFill>
                <a:latin typeface="Agency FB" panose="020B0503020202020204" pitchFamily="34" charset="0"/>
                <a:cs typeface="Carlito"/>
              </a:rPr>
              <a:t>new </a:t>
            </a:r>
            <a:r>
              <a:rPr sz="2400" b="1" spc="-15" dirty="0">
                <a:solidFill>
                  <a:srgbClr val="FFFFFF"/>
                </a:solidFill>
                <a:latin typeface="Agency FB" panose="020B0503020202020204" pitchFamily="34" charset="0"/>
                <a:cs typeface="Carlito"/>
              </a:rPr>
              <a:t>features </a:t>
            </a:r>
            <a:r>
              <a:rPr sz="2400" b="1" dirty="0">
                <a:solidFill>
                  <a:srgbClr val="FFFFFF"/>
                </a:solidFill>
                <a:latin typeface="Agency FB" panose="020B0503020202020204" pitchFamily="34" charset="0"/>
                <a:cs typeface="Carlito"/>
              </a:rPr>
              <a:t>in out </a:t>
            </a:r>
            <a:r>
              <a:rPr sz="2400" b="1" spc="-15" dirty="0">
                <a:solidFill>
                  <a:srgbClr val="FFFFFF"/>
                </a:solidFill>
                <a:latin typeface="Agency FB" panose="020B0503020202020204" pitchFamily="34" charset="0"/>
                <a:cs typeface="Carlito"/>
              </a:rPr>
              <a:t>system. </a:t>
            </a:r>
            <a:r>
              <a:rPr sz="2400" b="1" dirty="0">
                <a:solidFill>
                  <a:srgbClr val="FFFFFF"/>
                </a:solidFill>
                <a:latin typeface="Agency FB" panose="020B0503020202020204" pitchFamily="34" charset="0"/>
                <a:cs typeface="Carlito"/>
              </a:rPr>
              <a:t>Some of </a:t>
            </a:r>
            <a:r>
              <a:rPr sz="2400" b="1" spc="-5" dirty="0">
                <a:solidFill>
                  <a:srgbClr val="FFFFFF"/>
                </a:solidFill>
                <a:latin typeface="Agency FB" panose="020B0503020202020204" pitchFamily="34" charset="0"/>
                <a:cs typeface="Carlito"/>
              </a:rPr>
              <a:t>them </a:t>
            </a:r>
            <a:r>
              <a:rPr sz="2400" b="1" spc="-10" dirty="0">
                <a:solidFill>
                  <a:srgbClr val="FFFFFF"/>
                </a:solidFill>
                <a:latin typeface="Agency FB" panose="020B0503020202020204" pitchFamily="34" charset="0"/>
                <a:cs typeface="Carlito"/>
              </a:rPr>
              <a:t>are </a:t>
            </a:r>
            <a:r>
              <a:rPr sz="2400" b="1" dirty="0">
                <a:solidFill>
                  <a:srgbClr val="FFFFFF"/>
                </a:solidFill>
                <a:latin typeface="Agency FB" panose="020B0503020202020204" pitchFamily="34" charset="0"/>
                <a:cs typeface="Carlito"/>
              </a:rPr>
              <a:t>–</a:t>
            </a:r>
            <a:endParaRPr sz="2400" dirty="0">
              <a:latin typeface="Agency FB" panose="020B0503020202020204" pitchFamily="34" charset="0"/>
              <a:cs typeface="Carlito"/>
            </a:endParaRPr>
          </a:p>
          <a:p>
            <a:pPr>
              <a:lnSpc>
                <a:spcPct val="100000"/>
              </a:lnSpc>
            </a:pPr>
            <a:endParaRPr sz="2400" dirty="0">
              <a:latin typeface="Agency FB" panose="020B0503020202020204" pitchFamily="34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939"/>
              </a:spcBef>
              <a:tabLst>
                <a:tab pos="354965" algn="l"/>
              </a:tabLst>
            </a:pPr>
            <a:r>
              <a:rPr sz="1900" spc="350" dirty="0">
                <a:solidFill>
                  <a:srgbClr val="90C225"/>
                </a:solidFill>
                <a:latin typeface="Agency FB" panose="020B0503020202020204" pitchFamily="34" charset="0"/>
                <a:cs typeface="Arial"/>
              </a:rPr>
              <a:t>	</a:t>
            </a:r>
            <a:r>
              <a:rPr sz="2400" b="1" spc="-5" dirty="0">
                <a:solidFill>
                  <a:srgbClr val="FFFFFF"/>
                </a:solidFill>
                <a:latin typeface="Agency FB" panose="020B0503020202020204" pitchFamily="34" charset="0"/>
                <a:cs typeface="Carlito"/>
              </a:rPr>
              <a:t>GUI </a:t>
            </a:r>
            <a:r>
              <a:rPr sz="2400" b="1" spc="-10" dirty="0">
                <a:solidFill>
                  <a:srgbClr val="FFFFFF"/>
                </a:solidFill>
                <a:latin typeface="Agency FB" panose="020B0503020202020204" pitchFamily="34" charset="0"/>
                <a:cs typeface="Carlito"/>
              </a:rPr>
              <a:t>modification </a:t>
            </a:r>
            <a:r>
              <a:rPr sz="2400" b="1" spc="-5" dirty="0">
                <a:solidFill>
                  <a:srgbClr val="FFFFFF"/>
                </a:solidFill>
                <a:latin typeface="Agency FB" panose="020B0503020202020204" pitchFamily="34" charset="0"/>
                <a:cs typeface="Carlito"/>
              </a:rPr>
              <a:t>(more </a:t>
            </a:r>
            <a:r>
              <a:rPr sz="2400" b="1" dirty="0">
                <a:solidFill>
                  <a:srgbClr val="FFFFFF"/>
                </a:solidFill>
                <a:latin typeface="Agency FB" panose="020B0503020202020204" pitchFamily="34" charset="0"/>
                <a:cs typeface="Carlito"/>
              </a:rPr>
              <a:t>user</a:t>
            </a:r>
            <a:r>
              <a:rPr sz="2400" b="1" spc="-40" dirty="0">
                <a:solidFill>
                  <a:srgbClr val="FFFFFF"/>
                </a:solidFill>
                <a:latin typeface="Agency FB" panose="020B0503020202020204" pitchFamily="34" charset="0"/>
                <a:cs typeface="Carlito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gency FB" panose="020B0503020202020204" pitchFamily="34" charset="0"/>
                <a:cs typeface="Carlito"/>
              </a:rPr>
              <a:t>friendly).</a:t>
            </a:r>
            <a:endParaRPr sz="2400" dirty="0">
              <a:latin typeface="Agency FB" panose="020B0503020202020204" pitchFamily="34" charset="0"/>
              <a:cs typeface="Carlito"/>
            </a:endParaRPr>
          </a:p>
          <a:p>
            <a:pPr marL="355600" marR="5080" indent="-342900">
              <a:lnSpc>
                <a:spcPct val="100000"/>
              </a:lnSpc>
              <a:spcBef>
                <a:spcPts val="1010"/>
              </a:spcBef>
              <a:tabLst>
                <a:tab pos="354965" algn="l"/>
              </a:tabLst>
            </a:pPr>
            <a:r>
              <a:rPr sz="1900" spc="350" dirty="0">
                <a:solidFill>
                  <a:srgbClr val="90C225"/>
                </a:solidFill>
                <a:latin typeface="Agency FB" panose="020B0503020202020204" pitchFamily="34" charset="0"/>
                <a:cs typeface="Arial"/>
              </a:rPr>
              <a:t>	</a:t>
            </a:r>
            <a:r>
              <a:rPr sz="2400" b="1" spc="-5" dirty="0">
                <a:solidFill>
                  <a:srgbClr val="FFFFFF"/>
                </a:solidFill>
                <a:latin typeface="Agency FB" panose="020B0503020202020204" pitchFamily="34" charset="0"/>
                <a:cs typeface="Carlito"/>
              </a:rPr>
              <a:t>Users can </a:t>
            </a:r>
            <a:r>
              <a:rPr sz="2400" b="1" dirty="0">
                <a:solidFill>
                  <a:srgbClr val="FFFFFF"/>
                </a:solidFill>
                <a:latin typeface="Agency FB" panose="020B0503020202020204" pitchFamily="34" charset="0"/>
                <a:cs typeface="Carlito"/>
              </a:rPr>
              <a:t>signup / login </a:t>
            </a:r>
            <a:r>
              <a:rPr sz="2400" b="1" spc="-5" dirty="0">
                <a:solidFill>
                  <a:srgbClr val="FFFFFF"/>
                </a:solidFill>
                <a:latin typeface="Agency FB" panose="020B0503020202020204" pitchFamily="34" charset="0"/>
                <a:cs typeface="Carlito"/>
              </a:rPr>
              <a:t>using their social media account </a:t>
            </a:r>
            <a:r>
              <a:rPr sz="2400" b="1" dirty="0">
                <a:solidFill>
                  <a:srgbClr val="FFFFFF"/>
                </a:solidFill>
                <a:latin typeface="Agency FB" panose="020B0503020202020204" pitchFamily="34" charset="0"/>
                <a:cs typeface="Carlito"/>
              </a:rPr>
              <a:t>such</a:t>
            </a:r>
            <a:r>
              <a:rPr sz="2400" b="1" spc="-110" dirty="0">
                <a:solidFill>
                  <a:srgbClr val="FFFFFF"/>
                </a:solidFill>
                <a:latin typeface="Agency FB" panose="020B0503020202020204" pitchFamily="34" charset="0"/>
                <a:cs typeface="Carlito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gency FB" panose="020B0503020202020204" pitchFamily="34" charset="0"/>
                <a:cs typeface="Carlito"/>
              </a:rPr>
              <a:t>as  </a:t>
            </a:r>
            <a:r>
              <a:rPr sz="2400" b="1" spc="-10" dirty="0" err="1" smtClean="0">
                <a:solidFill>
                  <a:srgbClr val="FFFFFF"/>
                </a:solidFill>
                <a:latin typeface="Agency FB" panose="020B0503020202020204" pitchFamily="34" charset="0"/>
                <a:cs typeface="Carlito"/>
              </a:rPr>
              <a:t>face</a:t>
            </a:r>
            <a:r>
              <a:rPr lang="en-US" sz="2400" b="1" spc="-10" dirty="0" err="1" smtClean="0">
                <a:solidFill>
                  <a:srgbClr val="FFFFFF"/>
                </a:solidFill>
                <a:latin typeface="Agency FB" panose="020B0503020202020204" pitchFamily="34" charset="0"/>
                <a:cs typeface="Carlito"/>
              </a:rPr>
              <a:t>book</a:t>
            </a:r>
            <a:r>
              <a:rPr sz="2400" b="1" spc="-10" dirty="0" smtClean="0">
                <a:solidFill>
                  <a:srgbClr val="FFFFFF"/>
                </a:solidFill>
                <a:latin typeface="Agency FB" panose="020B0503020202020204" pitchFamily="34" charset="0"/>
                <a:cs typeface="Carlito"/>
              </a:rPr>
              <a:t>.</a:t>
            </a:r>
            <a:endParaRPr sz="2400" dirty="0">
              <a:latin typeface="Agency FB" panose="020B0503020202020204" pitchFamily="34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  <a:tabLst>
                <a:tab pos="354965" algn="l"/>
              </a:tabLst>
            </a:pPr>
            <a:r>
              <a:rPr sz="1900" spc="350" dirty="0">
                <a:solidFill>
                  <a:srgbClr val="90C225"/>
                </a:solidFill>
                <a:latin typeface="Agency FB" panose="020B0503020202020204" pitchFamily="34" charset="0"/>
                <a:cs typeface="Arial"/>
              </a:rPr>
              <a:t>	</a:t>
            </a:r>
            <a:r>
              <a:rPr sz="2400" b="1" spc="-5" dirty="0">
                <a:solidFill>
                  <a:srgbClr val="FFFFFF"/>
                </a:solidFill>
                <a:latin typeface="Agency FB" panose="020B0503020202020204" pitchFamily="34" charset="0"/>
                <a:cs typeface="Carlito"/>
              </a:rPr>
              <a:t>Add </a:t>
            </a:r>
            <a:r>
              <a:rPr sz="2400" b="1" spc="-10" dirty="0">
                <a:solidFill>
                  <a:srgbClr val="FFFFFF"/>
                </a:solidFill>
                <a:latin typeface="Agency FB" panose="020B0503020202020204" pitchFamily="34" charset="0"/>
                <a:cs typeface="Carlito"/>
              </a:rPr>
              <a:t>more </a:t>
            </a:r>
            <a:r>
              <a:rPr sz="2400" b="1" spc="-15" dirty="0">
                <a:solidFill>
                  <a:srgbClr val="FFFFFF"/>
                </a:solidFill>
                <a:latin typeface="Agency FB" panose="020B0503020202020204" pitchFamily="34" charset="0"/>
                <a:cs typeface="Carlito"/>
              </a:rPr>
              <a:t>feature </a:t>
            </a:r>
            <a:r>
              <a:rPr sz="2400" b="1" dirty="0">
                <a:solidFill>
                  <a:srgbClr val="FFFFFF"/>
                </a:solidFill>
                <a:latin typeface="Agency FB" panose="020B0503020202020204" pitchFamily="34" charset="0"/>
                <a:cs typeface="Carlito"/>
              </a:rPr>
              <a:t>in admin</a:t>
            </a:r>
            <a:r>
              <a:rPr sz="2400" b="1" spc="-30" dirty="0">
                <a:solidFill>
                  <a:srgbClr val="FFFFFF"/>
                </a:solidFill>
                <a:latin typeface="Agency FB" panose="020B0503020202020204" pitchFamily="34" charset="0"/>
                <a:cs typeface="Carlito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gency FB" panose="020B0503020202020204" pitchFamily="34" charset="0"/>
                <a:cs typeface="Carlito"/>
              </a:rPr>
              <a:t>panel.</a:t>
            </a:r>
            <a:endParaRPr sz="2400" dirty="0">
              <a:latin typeface="Agency FB" panose="020B0503020202020204" pitchFamily="34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sz="1900" spc="350" dirty="0">
                <a:solidFill>
                  <a:srgbClr val="90C225"/>
                </a:solidFill>
                <a:latin typeface="Agency FB" panose="020B0503020202020204" pitchFamily="34" charset="0"/>
                <a:cs typeface="Arial"/>
              </a:rPr>
              <a:t>	</a:t>
            </a:r>
            <a:r>
              <a:rPr sz="2400" b="1" spc="-5" dirty="0">
                <a:solidFill>
                  <a:srgbClr val="FFFFFF"/>
                </a:solidFill>
                <a:latin typeface="Agency FB" panose="020B0503020202020204" pitchFamily="34" charset="0"/>
                <a:cs typeface="Carlito"/>
              </a:rPr>
              <a:t>Users can </a:t>
            </a:r>
            <a:r>
              <a:rPr sz="2400" b="1" dirty="0">
                <a:solidFill>
                  <a:srgbClr val="FFFFFF"/>
                </a:solidFill>
                <a:latin typeface="Agency FB" panose="020B0503020202020204" pitchFamily="34" charset="0"/>
                <a:cs typeface="Carlito"/>
              </a:rPr>
              <a:t>sell </a:t>
            </a:r>
            <a:r>
              <a:rPr sz="2400" b="1" spc="-5" dirty="0">
                <a:solidFill>
                  <a:srgbClr val="FFFFFF"/>
                </a:solidFill>
                <a:latin typeface="Agency FB" panose="020B0503020202020204" pitchFamily="34" charset="0"/>
                <a:cs typeface="Carlito"/>
              </a:rPr>
              <a:t>their</a:t>
            </a:r>
            <a:r>
              <a:rPr sz="2400" b="1" spc="-30" dirty="0">
                <a:solidFill>
                  <a:srgbClr val="FFFFFF"/>
                </a:solidFill>
                <a:latin typeface="Agency FB" panose="020B0503020202020204" pitchFamily="34" charset="0"/>
                <a:cs typeface="Carlito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gency FB" panose="020B0503020202020204" pitchFamily="34" charset="0"/>
                <a:cs typeface="Carlito"/>
              </a:rPr>
              <a:t>products.</a:t>
            </a:r>
            <a:endParaRPr sz="2400" dirty="0">
              <a:latin typeface="Agency FB" panose="020B0503020202020204" pitchFamily="34" charset="0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65185" y="6558483"/>
            <a:ext cx="10985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Page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No:</a:t>
            </a: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44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0200" y="540068"/>
            <a:ext cx="50266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Conclu</a:t>
            </a:r>
            <a:r>
              <a:rPr sz="4000" spc="-25" dirty="0"/>
              <a:t>s</a:t>
            </a:r>
            <a:r>
              <a:rPr sz="4000" spc="-10" dirty="0"/>
              <a:t>ion</a:t>
            </a:r>
            <a:endParaRPr sz="4000" dirty="0"/>
          </a:p>
        </p:txBody>
      </p:sp>
      <p:sp>
        <p:nvSpPr>
          <p:cNvPr id="5" name="object 5"/>
          <p:cNvSpPr txBox="1"/>
          <p:nvPr/>
        </p:nvSpPr>
        <p:spPr>
          <a:xfrm>
            <a:off x="280446" y="1581950"/>
            <a:ext cx="8530590" cy="4540345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105"/>
              </a:spcBef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rgbClr val="FFC000"/>
                </a:solidFill>
                <a:latin typeface="Carlito"/>
                <a:cs typeface="Carlito"/>
              </a:rPr>
              <a:t>Online shopping is the best way to purchase any item but be careful because there may be some fake products on different sites.</a:t>
            </a:r>
          </a:p>
          <a:p>
            <a:pPr marL="355600" indent="-342900">
              <a:lnSpc>
                <a:spcPct val="100000"/>
              </a:lnSpc>
              <a:spcBef>
                <a:spcPts val="1105"/>
              </a:spcBef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rgbClr val="FFC000"/>
                </a:solidFill>
                <a:latin typeface="Carlito"/>
                <a:cs typeface="Carlito"/>
              </a:rPr>
              <a:t>Only purchase those items which can be recognized easily that item is fake or not or choose according rating of buyers.</a:t>
            </a:r>
          </a:p>
          <a:p>
            <a:pPr marL="355600" indent="-342900">
              <a:lnSpc>
                <a:spcPct val="100000"/>
              </a:lnSpc>
              <a:spcBef>
                <a:spcPts val="1105"/>
              </a:spcBef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rgbClr val="FFC000"/>
                </a:solidFill>
                <a:latin typeface="Carlito"/>
                <a:cs typeface="Carlito"/>
              </a:rPr>
              <a:t>But not to worry, on my site you will get all items genuine and trusty, just check once here before buy anywhere.</a:t>
            </a:r>
          </a:p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lang="en-US" sz="2400" dirty="0">
                <a:solidFill>
                  <a:srgbClr val="FFC000"/>
                </a:solidFill>
                <a:latin typeface="Carlito"/>
                <a:cs typeface="Carlito"/>
              </a:rPr>
              <a:t> </a:t>
            </a:r>
            <a:r>
              <a:rPr lang="en-US" sz="2400" dirty="0" smtClean="0">
                <a:solidFill>
                  <a:srgbClr val="FFC000"/>
                </a:solidFill>
                <a:latin typeface="Carlito"/>
                <a:cs typeface="Carlito"/>
              </a:rPr>
              <a:t>  </a:t>
            </a:r>
          </a:p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lang="en-US" sz="2400" dirty="0">
                <a:solidFill>
                  <a:srgbClr val="FFC000"/>
                </a:solidFill>
                <a:latin typeface="Carlito"/>
                <a:cs typeface="Carlito"/>
              </a:rPr>
              <a:t> </a:t>
            </a:r>
            <a:r>
              <a:rPr lang="en-US" sz="2400" dirty="0" smtClean="0">
                <a:solidFill>
                  <a:srgbClr val="FFC000"/>
                </a:solidFill>
                <a:latin typeface="Carlito"/>
                <a:cs typeface="Carlito"/>
              </a:rPr>
              <a:t>                                        </a:t>
            </a:r>
            <a:r>
              <a:rPr lang="en-US" sz="2400" dirty="0" smtClean="0">
                <a:solidFill>
                  <a:srgbClr val="990033"/>
                </a:solidFill>
                <a:latin typeface="Carlito"/>
                <a:cs typeface="Carlito"/>
              </a:rPr>
              <a:t>ONLINE SHOPPING .COM</a:t>
            </a:r>
          </a:p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lang="en-US" sz="2400" dirty="0">
                <a:solidFill>
                  <a:srgbClr val="990033"/>
                </a:solidFill>
                <a:latin typeface="Carlito"/>
                <a:cs typeface="Carlito"/>
              </a:rPr>
              <a:t> </a:t>
            </a:r>
            <a:r>
              <a:rPr lang="en-US" sz="2400" dirty="0" smtClean="0">
                <a:solidFill>
                  <a:srgbClr val="990033"/>
                </a:solidFill>
                <a:latin typeface="Carlito"/>
                <a:cs typeface="Carlito"/>
              </a:rPr>
              <a:t>                                           SPEND FOR QUALITY</a:t>
            </a:r>
            <a:endParaRPr sz="2400" dirty="0">
              <a:solidFill>
                <a:srgbClr val="990033"/>
              </a:solidFill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7340" y="3199638"/>
            <a:ext cx="8531225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200"/>
              </a:lnSpc>
              <a:spcBef>
                <a:spcPts val="95"/>
              </a:spcBef>
            </a:pPr>
            <a:endParaRPr sz="240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65185" y="6542023"/>
            <a:ext cx="10985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Page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No:</a:t>
            </a: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45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863978"/>
            <a:ext cx="2714625" cy="168592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826671"/>
            <a:ext cx="7998460" cy="247567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8000" b="0" dirty="0">
                <a:solidFill>
                  <a:srgbClr val="FFC000"/>
                </a:solidFill>
                <a:latin typeface="Algerian" panose="04020705040A02060702" pitchFamily="82" charset="0"/>
                <a:ea typeface="SimSun-ExtB" panose="02010609060101010101" pitchFamily="49" charset="-122"/>
                <a:cs typeface="Trebuchet MS"/>
              </a:rPr>
              <a:t>Any</a:t>
            </a:r>
            <a:r>
              <a:rPr sz="8000" b="0" spc="-60" dirty="0">
                <a:solidFill>
                  <a:srgbClr val="FFC000"/>
                </a:solidFill>
                <a:latin typeface="Algerian" panose="04020705040A02060702" pitchFamily="82" charset="0"/>
                <a:ea typeface="SimSun-ExtB" panose="02010609060101010101" pitchFamily="49" charset="-122"/>
                <a:cs typeface="Trebuchet MS"/>
              </a:rPr>
              <a:t> </a:t>
            </a:r>
            <a:r>
              <a:rPr sz="8000" b="0" dirty="0">
                <a:solidFill>
                  <a:srgbClr val="FFC000"/>
                </a:solidFill>
                <a:latin typeface="Algerian" panose="04020705040A02060702" pitchFamily="82" charset="0"/>
                <a:ea typeface="SimSun-ExtB" panose="02010609060101010101" pitchFamily="49" charset="-122"/>
                <a:cs typeface="Trebuchet MS"/>
              </a:rPr>
              <a:t>Question</a:t>
            </a:r>
            <a:endParaRPr sz="8000" dirty="0">
              <a:solidFill>
                <a:srgbClr val="FFC000"/>
              </a:solidFill>
              <a:latin typeface="Algerian" panose="04020705040A02060702" pitchFamily="82" charset="0"/>
              <a:ea typeface="SimSun-ExtB" panose="02010609060101010101" pitchFamily="49" charset="-122"/>
              <a:cs typeface="Trebuchet MS"/>
            </a:endParaRPr>
          </a:p>
          <a:p>
            <a:pPr marL="53340" algn="ctr">
              <a:lnSpc>
                <a:spcPct val="100000"/>
              </a:lnSpc>
            </a:pPr>
            <a:r>
              <a:rPr sz="8000" b="0" dirty="0">
                <a:solidFill>
                  <a:srgbClr val="FFC000"/>
                </a:solidFill>
                <a:latin typeface="Algerian" panose="04020705040A02060702" pitchFamily="82" charset="0"/>
                <a:ea typeface="SimSun-ExtB" panose="02010609060101010101" pitchFamily="49" charset="-122"/>
                <a:cs typeface="Trebuchet MS"/>
              </a:rPr>
              <a:t>???</a:t>
            </a:r>
            <a:endParaRPr sz="8000" dirty="0">
              <a:solidFill>
                <a:srgbClr val="FFC000"/>
              </a:solidFill>
              <a:latin typeface="Algerian" panose="04020705040A02060702" pitchFamily="82" charset="0"/>
              <a:ea typeface="SimSun-ExtB" panose="02010609060101010101" pitchFamily="49" charset="-122"/>
              <a:cs typeface="Trebuchet MS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0200" y="1524000"/>
            <a:ext cx="5867400" cy="3505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7533" y="476758"/>
            <a:ext cx="59486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Presentation</a:t>
            </a:r>
            <a:r>
              <a:rPr spc="-100" dirty="0"/>
              <a:t> </a:t>
            </a:r>
            <a:r>
              <a:rPr spc="-5" dirty="0"/>
              <a:t>Outline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19200" y="1567738"/>
            <a:ext cx="3484879" cy="4719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16559" indent="-403860">
              <a:lnSpc>
                <a:spcPct val="100000"/>
              </a:lnSpc>
              <a:spcBef>
                <a:spcPts val="95"/>
              </a:spcBef>
              <a:buFont typeface="Wingdings"/>
              <a:buChar char=""/>
              <a:tabLst>
                <a:tab pos="416559" algn="l"/>
              </a:tabLst>
            </a:pP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Abstract</a:t>
            </a:r>
            <a:endParaRPr sz="2800" dirty="0">
              <a:latin typeface="Trebuchet MS"/>
              <a:cs typeface="Trebuchet MS"/>
            </a:endParaRPr>
          </a:p>
          <a:p>
            <a:pPr marL="436245" indent="-424180">
              <a:lnSpc>
                <a:spcPct val="100000"/>
              </a:lnSpc>
              <a:buFont typeface="Wingdings"/>
              <a:buChar char=""/>
              <a:tabLst>
                <a:tab pos="436880" algn="l"/>
              </a:tabLst>
            </a:pP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Introduction</a:t>
            </a:r>
            <a:endParaRPr sz="2800" dirty="0">
              <a:latin typeface="Trebuchet MS"/>
              <a:cs typeface="Trebuchet MS"/>
            </a:endParaRPr>
          </a:p>
          <a:p>
            <a:pPr marL="436245" indent="-424180">
              <a:lnSpc>
                <a:spcPct val="100000"/>
              </a:lnSpc>
              <a:buFont typeface="Wingdings"/>
              <a:buChar char=""/>
              <a:tabLst>
                <a:tab pos="436880" algn="l"/>
              </a:tabLst>
            </a:pP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Background</a:t>
            </a:r>
            <a:r>
              <a:rPr sz="28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Study</a:t>
            </a:r>
            <a:endParaRPr sz="2800" dirty="0">
              <a:latin typeface="Trebuchet MS"/>
              <a:cs typeface="Trebuchet MS"/>
            </a:endParaRPr>
          </a:p>
          <a:p>
            <a:pPr marL="436245" indent="-424180">
              <a:lnSpc>
                <a:spcPct val="100000"/>
              </a:lnSpc>
              <a:buFont typeface="Wingdings"/>
              <a:buChar char=""/>
              <a:tabLst>
                <a:tab pos="436880" algn="l"/>
              </a:tabLst>
            </a:pPr>
            <a:r>
              <a:rPr sz="2800" spc="-25" dirty="0">
                <a:solidFill>
                  <a:srgbClr val="FFFFFF"/>
                </a:solidFill>
                <a:latin typeface="Trebuchet MS"/>
                <a:cs typeface="Trebuchet MS"/>
              </a:rPr>
              <a:t>Project</a:t>
            </a:r>
            <a:r>
              <a:rPr sz="28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Objective</a:t>
            </a:r>
            <a:endParaRPr sz="2800" dirty="0">
              <a:latin typeface="Trebuchet MS"/>
              <a:cs typeface="Trebuchet MS"/>
            </a:endParaRPr>
          </a:p>
          <a:p>
            <a:pPr marL="436245" indent="-424180">
              <a:lnSpc>
                <a:spcPct val="100000"/>
              </a:lnSpc>
              <a:buFont typeface="Wingdings"/>
              <a:buChar char=""/>
              <a:tabLst>
                <a:tab pos="436880" algn="l"/>
              </a:tabLst>
            </a:pPr>
            <a:r>
              <a:rPr sz="2800" spc="-25" dirty="0">
                <a:solidFill>
                  <a:srgbClr val="FFFFFF"/>
                </a:solidFill>
                <a:latin typeface="Trebuchet MS"/>
                <a:cs typeface="Trebuchet MS"/>
              </a:rPr>
              <a:t>Project</a:t>
            </a:r>
            <a:r>
              <a:rPr sz="28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Goals</a:t>
            </a:r>
            <a:endParaRPr sz="2800" dirty="0">
              <a:latin typeface="Trebuchet MS"/>
              <a:cs typeface="Trebuchet MS"/>
            </a:endParaRPr>
          </a:p>
          <a:p>
            <a:pPr marL="436245" indent="-424180">
              <a:lnSpc>
                <a:spcPct val="100000"/>
              </a:lnSpc>
              <a:buFont typeface="Wingdings"/>
              <a:buChar char=""/>
              <a:tabLst>
                <a:tab pos="436880" algn="l"/>
              </a:tabLst>
            </a:pPr>
            <a:r>
              <a:rPr sz="2800" spc="-25" dirty="0">
                <a:solidFill>
                  <a:srgbClr val="FFFFFF"/>
                </a:solidFill>
                <a:latin typeface="Trebuchet MS"/>
                <a:cs typeface="Trebuchet MS"/>
              </a:rPr>
              <a:t>Working</a:t>
            </a:r>
            <a:r>
              <a:rPr sz="28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Trebuchet MS"/>
                <a:cs typeface="Trebuchet MS"/>
              </a:rPr>
              <a:t>Procedure</a:t>
            </a:r>
            <a:endParaRPr sz="2800" dirty="0">
              <a:latin typeface="Trebuchet MS"/>
              <a:cs typeface="Trebuchet MS"/>
            </a:endParaRPr>
          </a:p>
          <a:p>
            <a:pPr marL="429895" indent="-417830">
              <a:lnSpc>
                <a:spcPct val="100000"/>
              </a:lnSpc>
              <a:buFont typeface="Wingdings"/>
              <a:buChar char=""/>
              <a:tabLst>
                <a:tab pos="430530" algn="l"/>
              </a:tabLst>
            </a:pPr>
            <a:r>
              <a:rPr sz="2800" spc="-60" dirty="0">
                <a:solidFill>
                  <a:srgbClr val="FFFFFF"/>
                </a:solidFill>
                <a:latin typeface="Trebuchet MS"/>
                <a:cs typeface="Trebuchet MS"/>
              </a:rPr>
              <a:t>Testing</a:t>
            </a:r>
            <a:endParaRPr sz="2800" dirty="0">
              <a:latin typeface="Trebuchet MS"/>
              <a:cs typeface="Trebuchet MS"/>
            </a:endParaRPr>
          </a:p>
          <a:p>
            <a:pPr marL="436245" indent="-424180">
              <a:lnSpc>
                <a:spcPct val="100000"/>
              </a:lnSpc>
              <a:buFont typeface="Wingdings"/>
              <a:buChar char=""/>
              <a:tabLst>
                <a:tab pos="436880" algn="l"/>
              </a:tabLst>
            </a:pPr>
            <a:r>
              <a:rPr sz="2800" spc="-25" dirty="0">
                <a:solidFill>
                  <a:srgbClr val="FFFFFF"/>
                </a:solidFill>
                <a:latin typeface="Trebuchet MS"/>
                <a:cs typeface="Trebuchet MS"/>
              </a:rPr>
              <a:t>Result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sz="28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Discussion</a:t>
            </a:r>
            <a:endParaRPr sz="2800" dirty="0">
              <a:latin typeface="Trebuchet MS"/>
              <a:cs typeface="Trebuchet MS"/>
            </a:endParaRPr>
          </a:p>
          <a:p>
            <a:pPr marL="436245" indent="-424180">
              <a:lnSpc>
                <a:spcPct val="100000"/>
              </a:lnSpc>
              <a:spcBef>
                <a:spcPts val="5"/>
              </a:spcBef>
              <a:buFont typeface="Wingdings"/>
              <a:buChar char=""/>
              <a:tabLst>
                <a:tab pos="436880" algn="l"/>
              </a:tabLst>
            </a:pP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Limitations</a:t>
            </a:r>
            <a:endParaRPr sz="2800" dirty="0">
              <a:latin typeface="Trebuchet MS"/>
              <a:cs typeface="Trebuchet MS"/>
            </a:endParaRPr>
          </a:p>
          <a:p>
            <a:pPr marL="436245" indent="-424180">
              <a:lnSpc>
                <a:spcPct val="100000"/>
              </a:lnSpc>
              <a:buFont typeface="Wingdings"/>
              <a:buChar char=""/>
              <a:tabLst>
                <a:tab pos="436880" algn="l"/>
              </a:tabLst>
            </a:pP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Future </a:t>
            </a:r>
            <a:r>
              <a:rPr sz="2800" spc="-35" dirty="0">
                <a:solidFill>
                  <a:srgbClr val="FFFFFF"/>
                </a:solidFill>
                <a:latin typeface="Trebuchet MS"/>
                <a:cs typeface="Trebuchet MS"/>
              </a:rPr>
              <a:t>Work</a:t>
            </a:r>
            <a:endParaRPr sz="2800" dirty="0">
              <a:latin typeface="Trebuchet MS"/>
              <a:cs typeface="Trebuchet MS"/>
            </a:endParaRPr>
          </a:p>
          <a:p>
            <a:pPr marL="436245" indent="-424180">
              <a:lnSpc>
                <a:spcPct val="100000"/>
              </a:lnSpc>
              <a:buFont typeface="Wingdings"/>
              <a:buChar char=""/>
              <a:tabLst>
                <a:tab pos="436880" algn="l"/>
              </a:tabLst>
            </a:pP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Conclusion</a:t>
            </a:r>
            <a:endParaRPr sz="2800" dirty="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" y="1225296"/>
            <a:ext cx="9139555" cy="143510"/>
            <a:chOff x="4572" y="1225296"/>
            <a:chExt cx="9139555" cy="143510"/>
          </a:xfrm>
        </p:grpSpPr>
        <p:sp>
          <p:nvSpPr>
            <p:cNvPr id="5" name="object 5"/>
            <p:cNvSpPr/>
            <p:nvPr/>
          </p:nvSpPr>
          <p:spPr>
            <a:xfrm>
              <a:off x="4572" y="1225296"/>
              <a:ext cx="9139427" cy="1432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6199" y="1290828"/>
              <a:ext cx="9067800" cy="12700"/>
            </a:xfrm>
            <a:custGeom>
              <a:avLst/>
              <a:gdLst/>
              <a:ahLst/>
              <a:cxnLst/>
              <a:rect l="l" t="t" r="r" b="b"/>
              <a:pathLst>
                <a:path w="9067800" h="12700">
                  <a:moveTo>
                    <a:pt x="0" y="12192"/>
                  </a:moveTo>
                  <a:lnTo>
                    <a:pt x="9067799" y="12192"/>
                  </a:lnTo>
                  <a:lnTo>
                    <a:pt x="9067799" y="0"/>
                  </a:lnTo>
                  <a:lnTo>
                    <a:pt x="0" y="0"/>
                  </a:lnTo>
                  <a:lnTo>
                    <a:pt x="0" y="12192"/>
                  </a:lnTo>
                  <a:close/>
                </a:path>
              </a:pathLst>
            </a:custGeom>
            <a:solidFill>
              <a:srgbClr val="EB77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999221" y="6486245"/>
            <a:ext cx="10985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Page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No:</a:t>
            </a: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05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34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Abstract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1000" y="2133600"/>
            <a:ext cx="8422640" cy="25981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Bell MT" panose="02020503060305020303" pitchFamily="18" charset="0"/>
                <a:cs typeface="Trebuchet MS"/>
              </a:rPr>
              <a:t>Online </a:t>
            </a:r>
            <a:r>
              <a:rPr sz="2400" spc="-5" dirty="0">
                <a:solidFill>
                  <a:srgbClr val="FFFFFF"/>
                </a:solidFill>
                <a:latin typeface="Bell MT" panose="02020503060305020303" pitchFamily="18" charset="0"/>
                <a:cs typeface="Trebuchet MS"/>
              </a:rPr>
              <a:t>Shopping is </a:t>
            </a:r>
            <a:r>
              <a:rPr sz="2400" dirty="0">
                <a:solidFill>
                  <a:srgbClr val="FFFFFF"/>
                </a:solidFill>
                <a:latin typeface="Bell MT" panose="02020503060305020303" pitchFamily="18" charset="0"/>
                <a:cs typeface="Trebuchet MS"/>
              </a:rPr>
              <a:t>a lifestyle, </a:t>
            </a:r>
            <a:r>
              <a:rPr sz="2400" spc="-5" dirty="0">
                <a:solidFill>
                  <a:srgbClr val="FFFFFF"/>
                </a:solidFill>
                <a:latin typeface="Bell MT" panose="02020503060305020303" pitchFamily="18" charset="0"/>
                <a:cs typeface="Trebuchet MS"/>
              </a:rPr>
              <a:t>e-commerce web applications,  which provides </a:t>
            </a:r>
            <a:r>
              <a:rPr sz="2400" dirty="0">
                <a:solidFill>
                  <a:srgbClr val="FFFFFF"/>
                </a:solidFill>
                <a:latin typeface="Bell MT" panose="02020503060305020303" pitchFamily="18" charset="0"/>
                <a:cs typeface="Trebuchet MS"/>
              </a:rPr>
              <a:t>various </a:t>
            </a:r>
            <a:r>
              <a:rPr sz="2400" spc="-5" dirty="0">
                <a:solidFill>
                  <a:srgbClr val="FFFFFF"/>
                </a:solidFill>
                <a:latin typeface="Bell MT" panose="02020503060305020303" pitchFamily="18" charset="0"/>
                <a:cs typeface="Trebuchet MS"/>
              </a:rPr>
              <a:t>electronic and </a:t>
            </a:r>
            <a:r>
              <a:rPr sz="2400" dirty="0">
                <a:solidFill>
                  <a:srgbClr val="FFFFFF"/>
                </a:solidFill>
                <a:latin typeface="Bell MT" panose="02020503060305020303" pitchFamily="18" charset="0"/>
                <a:cs typeface="Trebuchet MS"/>
              </a:rPr>
              <a:t>lifestyle </a:t>
            </a:r>
            <a:r>
              <a:rPr sz="2400" spc="-5" dirty="0">
                <a:solidFill>
                  <a:srgbClr val="FFFFFF"/>
                </a:solidFill>
                <a:latin typeface="Bell MT" panose="02020503060305020303" pitchFamily="18" charset="0"/>
                <a:cs typeface="Trebuchet MS"/>
              </a:rPr>
              <a:t>products. </a:t>
            </a:r>
            <a:r>
              <a:rPr sz="2400" dirty="0">
                <a:solidFill>
                  <a:srgbClr val="FFFFFF"/>
                </a:solidFill>
                <a:latin typeface="Bell MT" panose="02020503060305020303" pitchFamily="18" charset="0"/>
                <a:cs typeface="Trebuchet MS"/>
              </a:rPr>
              <a:t>This  </a:t>
            </a:r>
            <a:r>
              <a:rPr sz="2400" spc="-5" dirty="0">
                <a:solidFill>
                  <a:srgbClr val="FFFFFF"/>
                </a:solidFill>
                <a:latin typeface="Bell MT" panose="02020503060305020303" pitchFamily="18" charset="0"/>
                <a:cs typeface="Trebuchet MS"/>
              </a:rPr>
              <a:t>project allows </a:t>
            </a:r>
            <a:r>
              <a:rPr sz="2400" dirty="0">
                <a:solidFill>
                  <a:srgbClr val="FFFFFF"/>
                </a:solidFill>
                <a:latin typeface="Bell MT" panose="02020503060305020303" pitchFamily="18" charset="0"/>
                <a:cs typeface="Trebuchet MS"/>
              </a:rPr>
              <a:t>viewing </a:t>
            </a:r>
            <a:r>
              <a:rPr sz="2400" spc="-5" dirty="0">
                <a:solidFill>
                  <a:srgbClr val="FFFFFF"/>
                </a:solidFill>
                <a:latin typeface="Bell MT" panose="02020503060305020303" pitchFamily="18" charset="0"/>
                <a:cs typeface="Trebuchet MS"/>
              </a:rPr>
              <a:t>various products available enables  </a:t>
            </a:r>
            <a:r>
              <a:rPr sz="2400" dirty="0">
                <a:solidFill>
                  <a:srgbClr val="FFFFFF"/>
                </a:solidFill>
                <a:latin typeface="Bell MT" panose="02020503060305020303" pitchFamily="18" charset="0"/>
                <a:cs typeface="Trebuchet MS"/>
              </a:rPr>
              <a:t>registered </a:t>
            </a:r>
            <a:r>
              <a:rPr sz="2400" spc="-5" dirty="0">
                <a:solidFill>
                  <a:srgbClr val="FFFFFF"/>
                </a:solidFill>
                <a:latin typeface="Bell MT" panose="02020503060305020303" pitchFamily="18" charset="0"/>
                <a:cs typeface="Trebuchet MS"/>
              </a:rPr>
              <a:t>users to purchase desired </a:t>
            </a:r>
            <a:r>
              <a:rPr sz="2400" spc="-10" dirty="0">
                <a:solidFill>
                  <a:srgbClr val="FFFFFF"/>
                </a:solidFill>
                <a:latin typeface="Bell MT" panose="02020503060305020303" pitchFamily="18" charset="0"/>
                <a:cs typeface="Trebuchet MS"/>
              </a:rPr>
              <a:t>products </a:t>
            </a:r>
            <a:r>
              <a:rPr sz="2400" spc="-5" dirty="0">
                <a:solidFill>
                  <a:srgbClr val="FFFFFF"/>
                </a:solidFill>
                <a:latin typeface="Bell MT" panose="02020503060305020303" pitchFamily="18" charset="0"/>
                <a:cs typeface="Trebuchet MS"/>
              </a:rPr>
              <a:t>instantly using  now Cash </a:t>
            </a:r>
            <a:r>
              <a:rPr sz="2400" dirty="0">
                <a:solidFill>
                  <a:srgbClr val="FFFFFF"/>
                </a:solidFill>
                <a:latin typeface="Bell MT" panose="02020503060305020303" pitchFamily="18" charset="0"/>
                <a:cs typeface="Trebuchet MS"/>
              </a:rPr>
              <a:t>on </a:t>
            </a:r>
            <a:r>
              <a:rPr sz="2400" spc="-5" dirty="0">
                <a:solidFill>
                  <a:srgbClr val="FFFFFF"/>
                </a:solidFill>
                <a:latin typeface="Bell MT" panose="02020503060305020303" pitchFamily="18" charset="0"/>
                <a:cs typeface="Trebuchet MS"/>
              </a:rPr>
              <a:t>Delivery payment </a:t>
            </a:r>
            <a:r>
              <a:rPr sz="2400" dirty="0">
                <a:solidFill>
                  <a:srgbClr val="FFFFFF"/>
                </a:solidFill>
                <a:latin typeface="Bell MT" panose="02020503060305020303" pitchFamily="18" charset="0"/>
                <a:cs typeface="Trebuchet MS"/>
              </a:rPr>
              <a:t>system </a:t>
            </a:r>
            <a:r>
              <a:rPr sz="2400" spc="-5" dirty="0">
                <a:solidFill>
                  <a:srgbClr val="FFFFFF"/>
                </a:solidFill>
                <a:latin typeface="Bell MT" panose="02020503060305020303" pitchFamily="18" charset="0"/>
                <a:cs typeface="Trebuchet MS"/>
              </a:rPr>
              <a:t>can place an order by  using option. </a:t>
            </a:r>
            <a:r>
              <a:rPr sz="2400" dirty="0">
                <a:solidFill>
                  <a:srgbClr val="FFFFFF"/>
                </a:solidFill>
                <a:latin typeface="Bell MT" panose="02020503060305020303" pitchFamily="18" charset="0"/>
                <a:cs typeface="Trebuchet MS"/>
              </a:rPr>
              <a:t>This </a:t>
            </a:r>
            <a:r>
              <a:rPr sz="2400" spc="-5" dirty="0">
                <a:solidFill>
                  <a:srgbClr val="FFFFFF"/>
                </a:solidFill>
                <a:latin typeface="Bell MT" panose="02020503060305020303" pitchFamily="18" charset="0"/>
                <a:cs typeface="Trebuchet MS"/>
              </a:rPr>
              <a:t>project provides easy access to  Administrators and Managers to </a:t>
            </a:r>
            <a:r>
              <a:rPr sz="2400" dirty="0">
                <a:solidFill>
                  <a:srgbClr val="FFFFFF"/>
                </a:solidFill>
                <a:latin typeface="Bell MT" panose="02020503060305020303" pitchFamily="18" charset="0"/>
                <a:cs typeface="Trebuchet MS"/>
              </a:rPr>
              <a:t>view orders </a:t>
            </a:r>
            <a:r>
              <a:rPr sz="2400" spc="-5" dirty="0">
                <a:solidFill>
                  <a:srgbClr val="FFFFFF"/>
                </a:solidFill>
                <a:latin typeface="Bell MT" panose="02020503060305020303" pitchFamily="18" charset="0"/>
                <a:cs typeface="Trebuchet MS"/>
              </a:rPr>
              <a:t>placed using </a:t>
            </a:r>
            <a:r>
              <a:rPr sz="2400" spc="-40" dirty="0">
                <a:solidFill>
                  <a:srgbClr val="FFFFFF"/>
                </a:solidFill>
                <a:latin typeface="Bell MT" panose="02020503060305020303" pitchFamily="18" charset="0"/>
                <a:cs typeface="Trebuchet MS"/>
              </a:rPr>
              <a:t>Pay  </a:t>
            </a:r>
            <a:r>
              <a:rPr sz="2400" spc="-5" dirty="0">
                <a:solidFill>
                  <a:srgbClr val="FFFFFF"/>
                </a:solidFill>
                <a:latin typeface="Bell MT" panose="02020503060305020303" pitchFamily="18" charset="0"/>
                <a:cs typeface="Trebuchet MS"/>
              </a:rPr>
              <a:t>Later </a:t>
            </a:r>
            <a:r>
              <a:rPr sz="2400" spc="-10" dirty="0">
                <a:solidFill>
                  <a:srgbClr val="FFFFFF"/>
                </a:solidFill>
                <a:latin typeface="Bell MT" panose="02020503060305020303" pitchFamily="18" charset="0"/>
                <a:cs typeface="Trebuchet MS"/>
              </a:rPr>
              <a:t>options.</a:t>
            </a:r>
            <a:endParaRPr sz="2400" dirty="0">
              <a:latin typeface="Bell MT" panose="02020503060305020303" pitchFamily="18" charset="0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60614" y="6511238"/>
            <a:ext cx="10985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Page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No:</a:t>
            </a: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06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38836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Introduction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304800" y="1828800"/>
            <a:ext cx="8564245" cy="3811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2400" spc="235" dirty="0">
                <a:solidFill>
                  <a:srgbClr val="90C225"/>
                </a:solidFill>
                <a:latin typeface="Baskerville Old Face" panose="02020602080505020303" pitchFamily="18" charset="0"/>
                <a:cs typeface="Arial"/>
              </a:rPr>
              <a:t>	</a:t>
            </a:r>
            <a:r>
              <a:rPr sz="2400" dirty="0">
                <a:solidFill>
                  <a:srgbClr val="FFFFFF"/>
                </a:solidFill>
                <a:latin typeface="Baskerville Old Face" panose="02020602080505020303" pitchFamily="18" charset="0"/>
                <a:cs typeface="Trebuchet MS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Baskerville Old Face" panose="02020602080505020303" pitchFamily="18" charset="0"/>
                <a:cs typeface="Trebuchet MS"/>
              </a:rPr>
              <a:t>WEB BASED </a:t>
            </a:r>
            <a:r>
              <a:rPr sz="2400" dirty="0">
                <a:solidFill>
                  <a:srgbClr val="FFFFFF"/>
                </a:solidFill>
                <a:latin typeface="Baskerville Old Face" panose="02020602080505020303" pitchFamily="18" charset="0"/>
                <a:cs typeface="Trebuchet MS"/>
              </a:rPr>
              <a:t>ONLINE SHOPPING SYSTEM </a:t>
            </a:r>
            <a:r>
              <a:rPr sz="2400" spc="-5" dirty="0">
                <a:solidFill>
                  <a:srgbClr val="FFFFFF"/>
                </a:solidFill>
                <a:latin typeface="Baskerville Old Face" panose="02020602080505020303" pitchFamily="18" charset="0"/>
                <a:cs typeface="Trebuchet MS"/>
              </a:rPr>
              <a:t>project mainly focuses on </a:t>
            </a:r>
            <a:r>
              <a:rPr sz="2400" dirty="0">
                <a:solidFill>
                  <a:srgbClr val="FFFFFF"/>
                </a:solidFill>
                <a:latin typeface="Baskerville Old Face" panose="02020602080505020303" pitchFamily="18" charset="0"/>
                <a:cs typeface="Trebuchet MS"/>
              </a:rPr>
              <a:t>basic  </a:t>
            </a:r>
            <a:r>
              <a:rPr sz="2400" spc="-5" dirty="0">
                <a:solidFill>
                  <a:srgbClr val="FFFFFF"/>
                </a:solidFill>
                <a:latin typeface="Baskerville Old Face" panose="02020602080505020303" pitchFamily="18" charset="0"/>
                <a:cs typeface="Trebuchet MS"/>
              </a:rPr>
              <a:t>operations adding new product, new member and updating new information </a:t>
            </a:r>
            <a:r>
              <a:rPr sz="2400" dirty="0">
                <a:solidFill>
                  <a:srgbClr val="FFFFFF"/>
                </a:solidFill>
                <a:latin typeface="Baskerville Old Face" panose="02020602080505020303" pitchFamily="18" charset="0"/>
                <a:cs typeface="Trebuchet MS"/>
              </a:rPr>
              <a:t>,  </a:t>
            </a:r>
            <a:r>
              <a:rPr sz="2400" spc="-5" dirty="0">
                <a:solidFill>
                  <a:srgbClr val="FFFFFF"/>
                </a:solidFill>
                <a:latin typeface="Baskerville Old Face" panose="02020602080505020303" pitchFamily="18" charset="0"/>
                <a:cs typeface="Trebuchet MS"/>
              </a:rPr>
              <a:t>searching product and members and facility to online shopping. </a:t>
            </a:r>
            <a:r>
              <a:rPr sz="2400" dirty="0">
                <a:solidFill>
                  <a:srgbClr val="FFFFFF"/>
                </a:solidFill>
                <a:latin typeface="Baskerville Old Face" panose="02020602080505020303" pitchFamily="18" charset="0"/>
                <a:cs typeface="Trebuchet MS"/>
              </a:rPr>
              <a:t>This system </a:t>
            </a:r>
            <a:r>
              <a:rPr sz="2400" spc="-5" dirty="0">
                <a:solidFill>
                  <a:srgbClr val="FFFFFF"/>
                </a:solidFill>
                <a:latin typeface="Baskerville Old Face" panose="02020602080505020303" pitchFamily="18" charset="0"/>
                <a:cs typeface="Trebuchet MS"/>
              </a:rPr>
              <a:t>has  three main</a:t>
            </a:r>
            <a:r>
              <a:rPr sz="2400" spc="5" dirty="0">
                <a:solidFill>
                  <a:srgbClr val="FFFFFF"/>
                </a:solidFill>
                <a:latin typeface="Baskerville Old Face" panose="02020602080505020303" pitchFamily="18" charset="0"/>
                <a:cs typeface="Trebuchet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Baskerville Old Face" panose="02020602080505020303" pitchFamily="18" charset="0"/>
                <a:cs typeface="Trebuchet MS"/>
              </a:rPr>
              <a:t>modules.</a:t>
            </a:r>
            <a:endParaRPr sz="2400" dirty="0">
              <a:latin typeface="Baskerville Old Face" panose="02020602080505020303" pitchFamily="18" charset="0"/>
              <a:cs typeface="Trebuchet MS"/>
            </a:endParaRPr>
          </a:p>
          <a:p>
            <a:pPr>
              <a:lnSpc>
                <a:spcPct val="100000"/>
              </a:lnSpc>
            </a:pPr>
            <a:endParaRPr sz="2400" dirty="0">
              <a:latin typeface="Baskerville Old Face" panose="02020602080505020303" pitchFamily="18" charset="0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714"/>
              </a:spcBef>
              <a:tabLst>
                <a:tab pos="354965" algn="l"/>
              </a:tabLst>
            </a:pPr>
            <a:r>
              <a:rPr sz="2400" spc="235" dirty="0">
                <a:solidFill>
                  <a:srgbClr val="90C225"/>
                </a:solidFill>
                <a:latin typeface="Baskerville Old Face" panose="02020602080505020303" pitchFamily="18" charset="0"/>
                <a:cs typeface="Arial"/>
              </a:rPr>
              <a:t>	</a:t>
            </a:r>
            <a:r>
              <a:rPr sz="2400" spc="-5" dirty="0">
                <a:solidFill>
                  <a:srgbClr val="FFFFFF"/>
                </a:solidFill>
                <a:latin typeface="Baskerville Old Face" panose="02020602080505020303" pitchFamily="18" charset="0"/>
                <a:cs typeface="Trebuchet MS"/>
              </a:rPr>
              <a:t>Insertion to database module -user </a:t>
            </a:r>
            <a:r>
              <a:rPr sz="2400" dirty="0">
                <a:solidFill>
                  <a:srgbClr val="FFFFFF"/>
                </a:solidFill>
                <a:latin typeface="Baskerville Old Face" panose="02020602080505020303" pitchFamily="18" charset="0"/>
                <a:cs typeface="Trebuchet MS"/>
              </a:rPr>
              <a:t>friendly </a:t>
            </a:r>
            <a:r>
              <a:rPr sz="2400" spc="-5" dirty="0">
                <a:solidFill>
                  <a:srgbClr val="FFFFFF"/>
                </a:solidFill>
                <a:latin typeface="Baskerville Old Face" panose="02020602080505020303" pitchFamily="18" charset="0"/>
                <a:cs typeface="Trebuchet MS"/>
              </a:rPr>
              <a:t>input</a:t>
            </a:r>
            <a:r>
              <a:rPr sz="2400" spc="-25" dirty="0">
                <a:solidFill>
                  <a:srgbClr val="FFFFFF"/>
                </a:solidFill>
                <a:latin typeface="Baskerville Old Face" panose="02020602080505020303" pitchFamily="18" charset="0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Baskerville Old Face" panose="02020602080505020303" pitchFamily="18" charset="0"/>
                <a:cs typeface="Trebuchet MS"/>
              </a:rPr>
              <a:t>screen</a:t>
            </a:r>
            <a:endParaRPr sz="2400" dirty="0">
              <a:latin typeface="Baskerville Old Face" panose="02020602080505020303" pitchFamily="18" charset="0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  <a:tabLst>
                <a:tab pos="354965" algn="l"/>
              </a:tabLst>
            </a:pPr>
            <a:r>
              <a:rPr sz="2400" spc="235" dirty="0">
                <a:solidFill>
                  <a:srgbClr val="90C225"/>
                </a:solidFill>
                <a:latin typeface="Baskerville Old Face" panose="02020602080505020303" pitchFamily="18" charset="0"/>
                <a:cs typeface="Arial"/>
              </a:rPr>
              <a:t>	</a:t>
            </a:r>
            <a:r>
              <a:rPr sz="2400" spc="-5" dirty="0">
                <a:solidFill>
                  <a:srgbClr val="FFFFFF"/>
                </a:solidFill>
                <a:latin typeface="Baskerville Old Face" panose="02020602080505020303" pitchFamily="18" charset="0"/>
                <a:cs typeface="Trebuchet MS"/>
              </a:rPr>
              <a:t>Extracting from database module-Attractive output</a:t>
            </a:r>
            <a:r>
              <a:rPr sz="2400" spc="35" dirty="0">
                <a:solidFill>
                  <a:srgbClr val="FFFFFF"/>
                </a:solidFill>
                <a:latin typeface="Baskerville Old Face" panose="02020602080505020303" pitchFamily="18" charset="0"/>
                <a:cs typeface="Trebuchet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Baskerville Old Face" panose="02020602080505020303" pitchFamily="18" charset="0"/>
                <a:cs typeface="Trebuchet MS"/>
              </a:rPr>
              <a:t>screen</a:t>
            </a:r>
            <a:endParaRPr sz="2400" dirty="0">
              <a:latin typeface="Baskerville Old Face" panose="02020602080505020303" pitchFamily="18" charset="0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  <a:tabLst>
                <a:tab pos="354965" algn="l"/>
              </a:tabLst>
            </a:pPr>
            <a:r>
              <a:rPr sz="2400" spc="235" dirty="0">
                <a:solidFill>
                  <a:srgbClr val="90C225"/>
                </a:solidFill>
                <a:latin typeface="Baskerville Old Face" panose="02020602080505020303" pitchFamily="18" charset="0"/>
                <a:cs typeface="Arial"/>
              </a:rPr>
              <a:t>	</a:t>
            </a:r>
            <a:r>
              <a:rPr sz="2400" dirty="0">
                <a:solidFill>
                  <a:srgbClr val="FFFFFF"/>
                </a:solidFill>
                <a:latin typeface="Baskerville Old Face" panose="02020602080505020303" pitchFamily="18" charset="0"/>
                <a:cs typeface="Trebuchet MS"/>
              </a:rPr>
              <a:t>Search </a:t>
            </a:r>
            <a:r>
              <a:rPr sz="2400" spc="-5" dirty="0">
                <a:solidFill>
                  <a:srgbClr val="FFFFFF"/>
                </a:solidFill>
                <a:latin typeface="Baskerville Old Face" panose="02020602080505020303" pitchFamily="18" charset="0"/>
                <a:cs typeface="Trebuchet MS"/>
              </a:rPr>
              <a:t>facility system –search </a:t>
            </a:r>
            <a:r>
              <a:rPr sz="2400" spc="-10" dirty="0">
                <a:solidFill>
                  <a:srgbClr val="FFFFFF"/>
                </a:solidFill>
                <a:latin typeface="Baskerville Old Face" panose="02020602080505020303" pitchFamily="18" charset="0"/>
                <a:cs typeface="Trebuchet MS"/>
              </a:rPr>
              <a:t>for</a:t>
            </a:r>
            <a:r>
              <a:rPr sz="2400" dirty="0">
                <a:solidFill>
                  <a:srgbClr val="FFFFFF"/>
                </a:solidFill>
                <a:latin typeface="Baskerville Old Face" panose="02020602080505020303" pitchFamily="18" charset="0"/>
                <a:cs typeface="Trebuchet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Baskerville Old Face" panose="02020602080505020303" pitchFamily="18" charset="0"/>
                <a:cs typeface="Trebuchet MS"/>
              </a:rPr>
              <a:t>shopping.</a:t>
            </a:r>
            <a:endParaRPr sz="2400" dirty="0">
              <a:latin typeface="Baskerville Old Face" panose="02020602080505020303" pitchFamily="18" charset="0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56042" y="6486245"/>
            <a:ext cx="10985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Page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No:</a:t>
            </a:r>
            <a:r>
              <a:rPr sz="16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07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629157"/>
            <a:ext cx="693166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5" dirty="0">
                <a:solidFill>
                  <a:srgbClr val="8FC224"/>
                </a:solidFill>
                <a:latin typeface="Sitka Banner" panose="02000505000000020004" pitchFamily="2" charset="0"/>
                <a:cs typeface="Trebuchet MS"/>
              </a:rPr>
              <a:t>THE </a:t>
            </a:r>
            <a:r>
              <a:rPr sz="3200" spc="-20" dirty="0">
                <a:solidFill>
                  <a:srgbClr val="8FC224"/>
                </a:solidFill>
                <a:latin typeface="Sitka Banner" panose="02000505000000020004" pitchFamily="2" charset="0"/>
                <a:cs typeface="Trebuchet MS"/>
              </a:rPr>
              <a:t>PROCESS </a:t>
            </a:r>
            <a:r>
              <a:rPr sz="3200" spc="-15" dirty="0">
                <a:solidFill>
                  <a:srgbClr val="8FC224"/>
                </a:solidFill>
                <a:latin typeface="Sitka Banner" panose="02000505000000020004" pitchFamily="2" charset="0"/>
                <a:cs typeface="Trebuchet MS"/>
              </a:rPr>
              <a:t>OF </a:t>
            </a:r>
            <a:r>
              <a:rPr sz="3200" spc="-35" dirty="0">
                <a:solidFill>
                  <a:srgbClr val="8FC224"/>
                </a:solidFill>
                <a:latin typeface="Sitka Banner" panose="02000505000000020004" pitchFamily="2" charset="0"/>
                <a:cs typeface="Trebuchet MS"/>
              </a:rPr>
              <a:t>E-COMMERCE</a:t>
            </a:r>
            <a:r>
              <a:rPr sz="3200" spc="-45" dirty="0">
                <a:solidFill>
                  <a:srgbClr val="8FC224"/>
                </a:solidFill>
                <a:latin typeface="Sitka Banner" panose="02000505000000020004" pitchFamily="2" charset="0"/>
                <a:cs typeface="Trebuchet MS"/>
              </a:rPr>
              <a:t> </a:t>
            </a:r>
            <a:r>
              <a:rPr sz="3200" spc="-30" dirty="0">
                <a:solidFill>
                  <a:srgbClr val="8FC224"/>
                </a:solidFill>
                <a:latin typeface="Sitka Banner" panose="02000505000000020004" pitchFamily="2" charset="0"/>
                <a:cs typeface="Trebuchet MS"/>
              </a:rPr>
              <a:t>Site</a:t>
            </a:r>
            <a:endParaRPr sz="3200">
              <a:latin typeface="Sitka Banner" panose="02000505000000020004" pitchFamily="2" charset="0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9600" y="1930907"/>
            <a:ext cx="6629400" cy="42412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1447800"/>
            <a:ext cx="7086600" cy="45948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558151"/>
            <a:ext cx="6703060" cy="5366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990033"/>
                </a:solidFill>
              </a:rPr>
              <a:t>Business process model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357</TotalTime>
  <Words>772</Words>
  <Application>Microsoft Office PowerPoint</Application>
  <PresentationFormat>On-screen Show (4:3)</PresentationFormat>
  <Paragraphs>170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8" baseType="lpstr">
      <vt:lpstr>SimSun-ExtB</vt:lpstr>
      <vt:lpstr>Agency FB</vt:lpstr>
      <vt:lpstr>Algerian</vt:lpstr>
      <vt:lpstr>Arial</vt:lpstr>
      <vt:lpstr>Arial Rounded MT Bold</vt:lpstr>
      <vt:lpstr>Baskerville Old Face</vt:lpstr>
      <vt:lpstr>Bell MT</vt:lpstr>
      <vt:lpstr>Bookman Old Style</vt:lpstr>
      <vt:lpstr>Carlito</vt:lpstr>
      <vt:lpstr>Modern No. 20</vt:lpstr>
      <vt:lpstr>Rockwell</vt:lpstr>
      <vt:lpstr>Segoe UI Semibold</vt:lpstr>
      <vt:lpstr>Segoe UI Symbol</vt:lpstr>
      <vt:lpstr>Sitka Banner</vt:lpstr>
      <vt:lpstr>Sitka Heading</vt:lpstr>
      <vt:lpstr>Sitka Subheading</vt:lpstr>
      <vt:lpstr>Trebuchet MS</vt:lpstr>
      <vt:lpstr>Wingdings</vt:lpstr>
      <vt:lpstr>Damask</vt:lpstr>
      <vt:lpstr>WELCOME TO  OUR  PROJECT</vt:lpstr>
      <vt:lpstr>PowerPoint Presentation</vt:lpstr>
      <vt:lpstr>PowerPoint Presentation</vt:lpstr>
      <vt:lpstr>SUBMITTED BY:</vt:lpstr>
      <vt:lpstr>Presentation Outline</vt:lpstr>
      <vt:lpstr>Abstract</vt:lpstr>
      <vt:lpstr>Introduction</vt:lpstr>
      <vt:lpstr>THE PROCESS OF E-COMMERCE Site</vt:lpstr>
      <vt:lpstr>Business process model</vt:lpstr>
      <vt:lpstr>Our System</vt:lpstr>
      <vt:lpstr>Background Study</vt:lpstr>
      <vt:lpstr>Project Objective</vt:lpstr>
      <vt:lpstr>Project Goals   Some Important Goals</vt:lpstr>
      <vt:lpstr>Languages &amp; Tools</vt:lpstr>
      <vt:lpstr>Working Procedure</vt:lpstr>
      <vt:lpstr>ER-Diagram</vt:lpstr>
      <vt:lpstr>System Development Life Cycle(SDLC):</vt:lpstr>
      <vt:lpstr>Design</vt:lpstr>
      <vt:lpstr>Context Diagram</vt:lpstr>
      <vt:lpstr>User Case Diagram for  Customer and Admin</vt:lpstr>
      <vt:lpstr>Data Flow Diagram For User  Login</vt:lpstr>
      <vt:lpstr>Data Flow Diagram For Admin</vt:lpstr>
      <vt:lpstr>Data Flow Diagram For Admin</vt:lpstr>
      <vt:lpstr>Data Flow Diagram For Account  Creation</vt:lpstr>
      <vt:lpstr>Data Flow Diagram For Product  Search</vt:lpstr>
      <vt:lpstr>PowerPoint Presentation</vt:lpstr>
      <vt:lpstr>Languages used</vt:lpstr>
      <vt:lpstr>Testing</vt:lpstr>
      <vt:lpstr>User Registration/Signup  page</vt:lpstr>
      <vt:lpstr>User Login page</vt:lpstr>
      <vt:lpstr>PowerPoint Presentation</vt:lpstr>
      <vt:lpstr>Admin Login page</vt:lpstr>
      <vt:lpstr>Admin signup page</vt:lpstr>
      <vt:lpstr>Admin change password page</vt:lpstr>
      <vt:lpstr>customer details page</vt:lpstr>
      <vt:lpstr>update profile page</vt:lpstr>
      <vt:lpstr>Product entry page</vt:lpstr>
      <vt:lpstr>Product search page</vt:lpstr>
      <vt:lpstr>Product book page</vt:lpstr>
      <vt:lpstr>Add to cart page</vt:lpstr>
      <vt:lpstr>Details booking page</vt:lpstr>
      <vt:lpstr>Confirm booking page</vt:lpstr>
      <vt:lpstr>Bill print page</vt:lpstr>
      <vt:lpstr>Admin Manage all Order</vt:lpstr>
      <vt:lpstr>Limitations</vt:lpstr>
      <vt:lpstr>Future Plan</vt:lpstr>
      <vt:lpstr>Conclusion</vt:lpstr>
      <vt:lpstr>Any Question ???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 OUR  PROJECT</dc:title>
  <dc:creator>Writtik</dc:creator>
  <cp:lastModifiedBy>Writtik</cp:lastModifiedBy>
  <cp:revision>23</cp:revision>
  <dcterms:created xsi:type="dcterms:W3CDTF">2021-07-25T15:47:38Z</dcterms:created>
  <dcterms:modified xsi:type="dcterms:W3CDTF">2021-08-11T06:52:31Z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2018-12-22T00:00:00Z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2021-07-25T00:00:00Z</vt:filetime>
  </property>
</Properties>
</file>